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1E124-6051-42DE-B888-4E62632A747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02847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1E124-6051-42DE-B888-4E62632A747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41138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1E124-6051-42DE-B888-4E62632A747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207526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1E124-6051-42DE-B888-4E62632A747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38369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1E124-6051-42DE-B888-4E62632A7470}" type="datetimeFigureOut">
              <a:rPr lang="en-US" smtClean="0"/>
              <a:t>4/15/2012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340977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1E124-6051-42DE-B888-4E62632A747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386785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1E124-6051-42DE-B888-4E62632A7470}" type="datetimeFigureOut">
              <a:rPr lang="en-US" smtClean="0"/>
              <a:t>4/15/2012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25240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1E124-6051-42DE-B888-4E62632A7470}" type="datetimeFigureOut">
              <a:rPr lang="en-US" smtClean="0"/>
              <a:t>4/15/2012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36384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1E124-6051-42DE-B888-4E62632A7470}" type="datetimeFigureOut">
              <a:rPr lang="en-US" smtClean="0"/>
              <a:t>4/15/2012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96232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1E124-6051-42DE-B888-4E62632A747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52714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1E124-6051-42DE-B888-4E62632A7470}" type="datetimeFigureOut">
              <a:rPr lang="en-US" smtClean="0"/>
              <a:t>4/15/2012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03C7D-DB2A-492F-8CF2-7B00DF7BB111}" type="slidenum">
              <a:rPr lang="en-US" smtClean="0"/>
              <a:t>‹#›</a:t>
            </a:fld>
            <a:endParaRPr lang="en-US"/>
          </a:p>
        </p:txBody>
      </p:sp>
    </p:spTree>
    <p:extLst>
      <p:ext uri="{BB962C8B-B14F-4D97-AF65-F5344CB8AC3E}">
        <p14:creationId xmlns:p14="http://schemas.microsoft.com/office/powerpoint/2010/main" val="122906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1E124-6051-42DE-B888-4E62632A7470}" type="datetimeFigureOut">
              <a:rPr lang="en-US" smtClean="0"/>
              <a:t>4/15/2012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03C7D-DB2A-492F-8CF2-7B00DF7BB111}" type="slidenum">
              <a:rPr lang="en-US" smtClean="0"/>
              <a:t>‹#›</a:t>
            </a:fld>
            <a:endParaRPr lang="en-US"/>
          </a:p>
        </p:txBody>
      </p:sp>
    </p:spTree>
    <p:extLst>
      <p:ext uri="{BB962C8B-B14F-4D97-AF65-F5344CB8AC3E}">
        <p14:creationId xmlns:p14="http://schemas.microsoft.com/office/powerpoint/2010/main" val="1985489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Lip_syn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Betty_Noyes" TargetMode="External"/><Relationship Id="rId3" Type="http://schemas.openxmlformats.org/officeDocument/2006/relationships/hyperlink" Target="http://en.wikipedia.org/wiki/Howard_Keel" TargetMode="External"/><Relationship Id="rId7" Type="http://schemas.openxmlformats.org/officeDocument/2006/relationships/hyperlink" Target="http://en.wikipedia.org/wiki/Judy_Garland" TargetMode="External"/><Relationship Id="rId2" Type="http://schemas.openxmlformats.org/officeDocument/2006/relationships/hyperlink" Target="http://en.wikipedia.org/wiki/Gene_Kelly" TargetMode="External"/><Relationship Id="rId1" Type="http://schemas.openxmlformats.org/officeDocument/2006/relationships/slideLayout" Target="../slideLayouts/slideLayout2.xml"/><Relationship Id="rId6" Type="http://schemas.openxmlformats.org/officeDocument/2006/relationships/hyperlink" Target="http://en.wikipedia.org/wiki/Debbie_Reynolds" TargetMode="External"/><Relationship Id="rId5" Type="http://schemas.openxmlformats.org/officeDocument/2006/relationships/hyperlink" Target="http://en.wikipedia.org/wiki/Oscar_Levant" TargetMode="External"/><Relationship Id="rId4" Type="http://schemas.openxmlformats.org/officeDocument/2006/relationships/hyperlink" Target="http://en.wikipedia.org/wiki/Donald_O%27Connor"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Millard_Mitchell" TargetMode="External"/><Relationship Id="rId3" Type="http://schemas.openxmlformats.org/officeDocument/2006/relationships/hyperlink" Target="http://en.wikipedia.org/wiki/Judy_Holliday" TargetMode="External"/><Relationship Id="rId7" Type="http://schemas.openxmlformats.org/officeDocument/2006/relationships/hyperlink" Target="http://en.wikipedia.org/wiki/Norma_Talmadge" TargetMode="External"/><Relationship Id="rId2" Type="http://schemas.openxmlformats.org/officeDocument/2006/relationships/hyperlink" Target="http://en.wikipedia.org/wiki/Jean_Hagen" TargetMode="External"/><Relationship Id="rId1" Type="http://schemas.openxmlformats.org/officeDocument/2006/relationships/slideLayout" Target="../slideLayouts/slideLayout2.xml"/><Relationship Id="rId6" Type="http://schemas.openxmlformats.org/officeDocument/2006/relationships/hyperlink" Target="http://en.wikipedia.org/wiki/The_Asphalt_Jungle" TargetMode="External"/><Relationship Id="rId5" Type="http://schemas.openxmlformats.org/officeDocument/2006/relationships/hyperlink" Target="http://en.wikipedia.org/wiki/Born_Yesterday" TargetMode="External"/><Relationship Id="rId4" Type="http://schemas.openxmlformats.org/officeDocument/2006/relationships/hyperlink" Target="http://en.wikipedia.org/wiki/Understud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Fred_Astair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Nacio_Herb_Brown" TargetMode="External"/><Relationship Id="rId2" Type="http://schemas.openxmlformats.org/officeDocument/2006/relationships/hyperlink" Target="http://en.wikipedia.org/wiki/Arthur_Fre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Choreography" TargetMode="External"/><Relationship Id="rId3" Type="http://schemas.openxmlformats.org/officeDocument/2006/relationships/hyperlink" Target="http://en.wikipedia.org/wiki/Comedy" TargetMode="External"/><Relationship Id="rId7" Type="http://schemas.openxmlformats.org/officeDocument/2006/relationships/hyperlink" Target="http://en.wikipedia.org/wiki/Stanley_Donen" TargetMode="External"/><Relationship Id="rId2" Type="http://schemas.openxmlformats.org/officeDocument/2006/relationships/hyperlink" Target="http://en.wikipedia.org/wiki/Musical_film" TargetMode="External"/><Relationship Id="rId1" Type="http://schemas.openxmlformats.org/officeDocument/2006/relationships/slideLayout" Target="../slideLayouts/slideLayout2.xml"/><Relationship Id="rId6" Type="http://schemas.openxmlformats.org/officeDocument/2006/relationships/hyperlink" Target="http://en.wikipedia.org/wiki/Debbie_Reynolds" TargetMode="External"/><Relationship Id="rId11" Type="http://schemas.openxmlformats.org/officeDocument/2006/relationships/hyperlink" Target="http://en.wikipedia.org/wiki/Sound_film" TargetMode="External"/><Relationship Id="rId5" Type="http://schemas.openxmlformats.org/officeDocument/2006/relationships/hyperlink" Target="http://en.wikipedia.org/wiki/Donald_O%27Connor" TargetMode="External"/><Relationship Id="rId10" Type="http://schemas.openxmlformats.org/officeDocument/2006/relationships/hyperlink" Target="http://en.wikipedia.org/wiki/Silent_film" TargetMode="External"/><Relationship Id="rId4" Type="http://schemas.openxmlformats.org/officeDocument/2006/relationships/hyperlink" Target="http://en.wikipedia.org/wiki/Gene_Kelly" TargetMode="External"/><Relationship Id="rId9" Type="http://schemas.openxmlformats.org/officeDocument/2006/relationships/hyperlink" Target="http://en.wikipedia.org/wiki/Hollywood"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Academy_Award_for_Original_Music_Score" TargetMode="External"/><Relationship Id="rId2" Type="http://schemas.openxmlformats.org/officeDocument/2006/relationships/hyperlink" Target="http://en.wikipedia.org/wiki/Academy_Award_for_Best_Supporting_Actress" TargetMode="External"/><Relationship Id="rId1" Type="http://schemas.openxmlformats.org/officeDocument/2006/relationships/slideLayout" Target="../slideLayouts/slideLayout2.xml"/><Relationship Id="rId4" Type="http://schemas.openxmlformats.org/officeDocument/2006/relationships/hyperlink" Target="http://en.wikipedia.org/wiki/Golden_Glob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RottenTomatoes.com" TargetMode="External"/><Relationship Id="rId2" Type="http://schemas.openxmlformats.org/officeDocument/2006/relationships/hyperlink" Target="http://en.wikipedia.org/wiki/Sight_and_Sound" TargetMode="External"/><Relationship Id="rId1" Type="http://schemas.openxmlformats.org/officeDocument/2006/relationships/slideLayout" Target="../slideLayouts/slideLayout2.xml"/><Relationship Id="rId5" Type="http://schemas.openxmlformats.org/officeDocument/2006/relationships/hyperlink" Target="http://en.wikipedia.org/wiki/Library_of_Congress" TargetMode="External"/><Relationship Id="rId4" Type="http://schemas.openxmlformats.org/officeDocument/2006/relationships/hyperlink" Target="http://en.wikipedia.org/wiki/National_Film_Registr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FI's_100_Years..._100_Movies_(10th_Anniversary_Edition)" TargetMode="External"/><Relationship Id="rId2" Type="http://schemas.openxmlformats.org/officeDocument/2006/relationships/hyperlink" Target="http://en.wikipedia.org/wiki/AFI's_100_Years_of_Musica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oviefone.com/movie/singin-in-the-rain/6060/ma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Jean_Hagen" TargetMode="External"/><Relationship Id="rId2" Type="http://schemas.openxmlformats.org/officeDocument/2006/relationships/hyperlink" Target="http://en.wikipedia.org/wiki/Gene_Kel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Debbie_Reynol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The_Jazz_Singer_(1927_fil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Donald_O'Conn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err="1" smtClean="0"/>
              <a:t>Singin</a:t>
            </a:r>
            <a:r>
              <a:rPr lang="en-US" sz="6000" dirty="0" smtClean="0"/>
              <a:t>’ in the Rain</a:t>
            </a:r>
            <a:endParaRPr lang="en-US" sz="6000"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nvGraphicFramePr>
        <p:xfrm>
          <a:off x="457200" y="3360261"/>
          <a:ext cx="8229600" cy="1005840"/>
        </p:xfrm>
        <a:graphic>
          <a:graphicData uri="http://schemas.openxmlformats.org/drawingml/2006/table">
            <a:tbl>
              <a:tblPr/>
              <a:tblGrid>
                <a:gridCol w="8229600"/>
              </a:tblGrid>
              <a:tr h="0">
                <a:tc>
                  <a:txBody>
                    <a:bodyPr/>
                    <a:lstStyle/>
                    <a:p>
                      <a:pPr algn="ctr"/>
                      <a:r>
                        <a:rPr lang="en-US" b="1" i="1" dirty="0" err="1">
                          <a:effectLst/>
                        </a:rPr>
                        <a:t>Singin</a:t>
                      </a:r>
                      <a:r>
                        <a:rPr lang="en-US" b="1" i="1" dirty="0">
                          <a:effectLst/>
                        </a:rPr>
                        <a:t>' in the Rain</a:t>
                      </a:r>
                    </a:p>
                  </a:txBody>
                  <a:tcPr anchor="ctr">
                    <a:lnL>
                      <a:noFill/>
                    </a:lnL>
                    <a:lnR>
                      <a:noFill/>
                    </a:lnR>
                    <a:lnT>
                      <a:noFill/>
                    </a:lnT>
                    <a:lnB>
                      <a:noFill/>
                    </a:lnB>
                  </a:tcPr>
                </a:tc>
              </a:tr>
              <a:tr h="0">
                <a:tc>
                  <a:txBody>
                    <a:bodyPr/>
                    <a:lstStyle/>
                    <a:p>
                      <a:pPr algn="ctr"/>
                      <a:r>
                        <a:rPr lang="en-US" dirty="0">
                          <a:effectLst/>
                        </a:rPr>
                        <a:t/>
                      </a:r>
                      <a:br>
                        <a:rPr lang="en-US" dirty="0">
                          <a:effectLst/>
                        </a:rPr>
                      </a:br>
                      <a:endParaRPr lang="en-US" dirty="0">
                        <a:effectLst/>
                      </a:endParaRPr>
                    </a:p>
                  </a:txBody>
                  <a:tcPr anchor="ctr">
                    <a:lnL>
                      <a:noFill/>
                    </a:lnL>
                    <a:lnR>
                      <a:noFill/>
                    </a:lnR>
                    <a:lnT>
                      <a:noFill/>
                    </a:lnT>
                    <a:lnB>
                      <a:noFill/>
                    </a:lnB>
                  </a:tcPr>
                </a:tc>
              </a:tr>
            </a:tbl>
          </a:graphicData>
        </a:graphic>
      </p:graphicFrame>
      <p:pic>
        <p:nvPicPr>
          <p:cNvPr id="1025" name="Picture 1" descr="http://upload.wikimedia.org/wikipedia/en/thumb/f/f9/Singing_in_the_rain_poster.jpg/220px-Singing_in_the_rain_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352800"/>
            <a:ext cx="54864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56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Lina</a:t>
            </a:r>
            <a:r>
              <a:rPr lang="en-US" dirty="0" smtClean="0"/>
              <a:t> is mad!!!</a:t>
            </a:r>
            <a:endParaRPr lang="en-US" dirty="0"/>
          </a:p>
        </p:txBody>
      </p:sp>
      <p:sp>
        <p:nvSpPr>
          <p:cNvPr id="3" name="Content Placeholder 2"/>
          <p:cNvSpPr>
            <a:spLocks noGrp="1"/>
          </p:cNvSpPr>
          <p:nvPr>
            <p:ph idx="1"/>
          </p:nvPr>
        </p:nvSpPr>
        <p:spPr/>
        <p:txBody>
          <a:bodyPr/>
          <a:lstStyle/>
          <a:p>
            <a:r>
              <a:rPr lang="en-US" dirty="0" smtClean="0">
                <a:effectLst/>
              </a:rPr>
              <a:t>She becomes even angrier when she discovers that R.F. intends to give Kathy a screen credit and a big publicity promotion. </a:t>
            </a:r>
          </a:p>
          <a:p>
            <a:r>
              <a:rPr lang="en-US" dirty="0" err="1" smtClean="0">
                <a:effectLst/>
              </a:rPr>
              <a:t>Lina</a:t>
            </a:r>
            <a:r>
              <a:rPr lang="en-US" dirty="0" smtClean="0">
                <a:effectLst/>
              </a:rPr>
              <a:t>, after consulting lawyers, threatens to sue R.F. unless he cancels Kathy's buildup and orders her to continue working (</a:t>
            </a:r>
            <a:r>
              <a:rPr lang="en-US" dirty="0" err="1" smtClean="0">
                <a:effectLst/>
              </a:rPr>
              <a:t>uncredited</a:t>
            </a:r>
            <a:r>
              <a:rPr lang="en-US" dirty="0" smtClean="0">
                <a:effectLst/>
              </a:rPr>
              <a:t>) as </a:t>
            </a:r>
            <a:r>
              <a:rPr lang="en-US" dirty="0" err="1" smtClean="0">
                <a:effectLst/>
              </a:rPr>
              <a:t>Lina's</a:t>
            </a:r>
            <a:r>
              <a:rPr lang="en-US" dirty="0" smtClean="0">
                <a:effectLst/>
              </a:rPr>
              <a:t> voice. </a:t>
            </a:r>
          </a:p>
          <a:p>
            <a:r>
              <a:rPr lang="en-US" dirty="0" smtClean="0">
                <a:effectLst/>
              </a:rPr>
              <a:t>R.F. reluctantly agrees to her demands</a:t>
            </a:r>
            <a:endParaRPr lang="en-US" dirty="0"/>
          </a:p>
        </p:txBody>
      </p:sp>
    </p:spTree>
    <p:extLst>
      <p:ext uri="{BB962C8B-B14F-4D97-AF65-F5344CB8AC3E}">
        <p14:creationId xmlns:p14="http://schemas.microsoft.com/office/powerpoint/2010/main" val="3218245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Sweet Revenge!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The premiere of </a:t>
            </a:r>
            <a:r>
              <a:rPr lang="en-US" i="1" dirty="0" smtClean="0">
                <a:effectLst/>
              </a:rPr>
              <a:t>The Dancing Cavalier</a:t>
            </a:r>
            <a:r>
              <a:rPr lang="en-US" dirty="0" smtClean="0">
                <a:effectLst/>
              </a:rPr>
              <a:t> is a tremendous success. </a:t>
            </a:r>
          </a:p>
          <a:p>
            <a:r>
              <a:rPr lang="en-US" dirty="0" smtClean="0">
                <a:effectLst/>
              </a:rPr>
              <a:t>When the audience clamors for </a:t>
            </a:r>
            <a:r>
              <a:rPr lang="en-US" dirty="0" err="1" smtClean="0">
                <a:effectLst/>
              </a:rPr>
              <a:t>Lina</a:t>
            </a:r>
            <a:r>
              <a:rPr lang="en-US" dirty="0" smtClean="0">
                <a:effectLst/>
              </a:rPr>
              <a:t> to sing live, Don, Cosmo, and R.F. improvise and get her to </a:t>
            </a:r>
            <a:r>
              <a:rPr lang="en-US" dirty="0" smtClean="0">
                <a:effectLst/>
                <a:hlinkClick r:id="rId2" action="ppaction://hlinkfile" tooltip="Lip sync"/>
              </a:rPr>
              <a:t>lip sync</a:t>
            </a:r>
            <a:r>
              <a:rPr lang="en-US" dirty="0" smtClean="0">
                <a:effectLst/>
              </a:rPr>
              <a:t> into the microphone while Kathy, hidden behind the stage curtain, sings into a second one. </a:t>
            </a:r>
          </a:p>
          <a:p>
            <a:r>
              <a:rPr lang="en-US" dirty="0" smtClean="0">
                <a:effectLst/>
              </a:rPr>
              <a:t>While </a:t>
            </a:r>
            <a:r>
              <a:rPr lang="en-US" dirty="0" err="1" smtClean="0">
                <a:effectLst/>
              </a:rPr>
              <a:t>Lina</a:t>
            </a:r>
            <a:r>
              <a:rPr lang="en-US" dirty="0" smtClean="0">
                <a:effectLst/>
              </a:rPr>
              <a:t> is "singing," Don, Cosmo and R.F. gleefully open the curtain. The deception becomes obvious when Cosmo replaces Kathy at the microphone.</a:t>
            </a:r>
          </a:p>
          <a:p>
            <a:r>
              <a:rPr lang="en-US" dirty="0" smtClean="0">
                <a:effectLst/>
              </a:rPr>
              <a:t> </a:t>
            </a:r>
            <a:endParaRPr lang="en-US" dirty="0"/>
          </a:p>
        </p:txBody>
      </p:sp>
    </p:spTree>
    <p:extLst>
      <p:ext uri="{BB962C8B-B14F-4D97-AF65-F5344CB8AC3E}">
        <p14:creationId xmlns:p14="http://schemas.microsoft.com/office/powerpoint/2010/main" val="359604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Doesn’t </a:t>
            </a:r>
            <a:r>
              <a:rPr lang="en-US" dirty="0" err="1" smtClean="0"/>
              <a:t>Lina</a:t>
            </a:r>
            <a:r>
              <a:rPr lang="en-US" dirty="0" smtClean="0"/>
              <a:t> look stupid?</a:t>
            </a:r>
            <a:endParaRPr lang="en-US" dirty="0"/>
          </a:p>
        </p:txBody>
      </p:sp>
      <p:sp>
        <p:nvSpPr>
          <p:cNvPr id="3" name="Content Placeholder 2"/>
          <p:cNvSpPr>
            <a:spLocks noGrp="1"/>
          </p:cNvSpPr>
          <p:nvPr>
            <p:ph idx="1"/>
          </p:nvPr>
        </p:nvSpPr>
        <p:spPr/>
        <p:txBody>
          <a:bodyPr/>
          <a:lstStyle/>
          <a:p>
            <a:r>
              <a:rPr lang="en-US" dirty="0" smtClean="0">
                <a:effectLst/>
              </a:rPr>
              <a:t>Now exposed as a fraud, </a:t>
            </a:r>
            <a:r>
              <a:rPr lang="en-US" dirty="0" err="1" smtClean="0">
                <a:effectLst/>
              </a:rPr>
              <a:t>Lina</a:t>
            </a:r>
            <a:r>
              <a:rPr lang="en-US" dirty="0" smtClean="0">
                <a:effectLst/>
              </a:rPr>
              <a:t> flees in embarrassment. </a:t>
            </a:r>
          </a:p>
          <a:p>
            <a:r>
              <a:rPr lang="en-US" dirty="0" smtClean="0">
                <a:effectLst/>
              </a:rPr>
              <a:t>Kathy tries to run away as well, but Don introduces the audience to "the real star of the film." </a:t>
            </a:r>
          </a:p>
          <a:p>
            <a:r>
              <a:rPr lang="en-US" dirty="0" smtClean="0">
                <a:effectLst/>
              </a:rPr>
              <a:t>The final shot shows Kathy and Don kissing in front of a billboard for their new film, </a:t>
            </a:r>
            <a:r>
              <a:rPr lang="en-US" i="1" dirty="0" err="1" smtClean="0">
                <a:effectLst/>
              </a:rPr>
              <a:t>Singin</a:t>
            </a:r>
            <a:r>
              <a:rPr lang="en-US" i="1" dirty="0" smtClean="0">
                <a:effectLst/>
              </a:rPr>
              <a:t>' in the Rain.</a:t>
            </a:r>
            <a:endParaRPr lang="en-US" dirty="0" smtClean="0">
              <a:effectLst/>
            </a:endParaRPr>
          </a:p>
          <a:p>
            <a:endParaRPr lang="en-US" dirty="0"/>
          </a:p>
        </p:txBody>
      </p:sp>
    </p:spTree>
    <p:extLst>
      <p:ext uri="{BB962C8B-B14F-4D97-AF65-F5344CB8AC3E}">
        <p14:creationId xmlns:p14="http://schemas.microsoft.com/office/powerpoint/2010/main" val="295926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effectLst/>
                <a:hlinkClick r:id="rId2" action="ppaction://hlinkfile" tooltip="Gene Kelly"/>
              </a:rPr>
              <a:t>Gene Kelly</a:t>
            </a:r>
            <a:r>
              <a:rPr lang="en-US" dirty="0" smtClean="0">
                <a:effectLst/>
              </a:rPr>
              <a:t> as Don Lockwood. Although his performance in the song "</a:t>
            </a:r>
            <a:r>
              <a:rPr lang="en-US" dirty="0" err="1" smtClean="0">
                <a:effectLst/>
              </a:rPr>
              <a:t>Singin</a:t>
            </a:r>
            <a:r>
              <a:rPr lang="en-US" dirty="0" smtClean="0">
                <a:effectLst/>
              </a:rPr>
              <a:t>' in the Rain" is now considered iconic, Kelly was not the first choice for the role—</a:t>
            </a:r>
            <a:r>
              <a:rPr lang="en-US" dirty="0" smtClean="0">
                <a:effectLst/>
                <a:hlinkClick r:id="rId3" action="ppaction://hlinkfile" tooltip="Howard Keel"/>
              </a:rPr>
              <a:t>Howard Keel</a:t>
            </a:r>
            <a:r>
              <a:rPr lang="en-US" dirty="0" smtClean="0">
                <a:effectLst/>
              </a:rPr>
              <a:t> was originally cast. However, Keel was replaced by Kelly as the screenwriters evolved the character from a "Western actor" to a "song-and-dance vaudeville" performer.</a:t>
            </a:r>
            <a:r>
              <a:rPr lang="en-US" baseline="30000" dirty="0" smtClean="0">
                <a:effectLst/>
                <a:hlinkClick r:id="" action="ppaction://hlinkfile"/>
              </a:rPr>
              <a:t>[6]</a:t>
            </a:r>
            <a:endParaRPr lang="en-US" dirty="0" smtClean="0">
              <a:effectLst/>
            </a:endParaRPr>
          </a:p>
          <a:p>
            <a:r>
              <a:rPr lang="en-US" dirty="0" smtClean="0">
                <a:effectLst/>
                <a:hlinkClick r:id="rId4" action="ppaction://hlinkfile" tooltip="Donald O'Connor"/>
              </a:rPr>
              <a:t>Donald O'Connor</a:t>
            </a:r>
            <a:r>
              <a:rPr lang="en-US" dirty="0" smtClean="0">
                <a:effectLst/>
              </a:rPr>
              <a:t> as Cosmo Brown. The role was based on, and initially written for, </a:t>
            </a:r>
            <a:r>
              <a:rPr lang="en-US" dirty="0" smtClean="0">
                <a:effectLst/>
                <a:hlinkClick r:id="rId5" action="ppaction://hlinkfile" tooltip="Oscar Levant"/>
              </a:rPr>
              <a:t>Oscar Levant</a:t>
            </a:r>
            <a:r>
              <a:rPr lang="en-US" dirty="0" smtClean="0">
                <a:effectLst/>
              </a:rPr>
              <a:t>.</a:t>
            </a:r>
          </a:p>
          <a:p>
            <a:r>
              <a:rPr lang="en-US" dirty="0" smtClean="0">
                <a:effectLst/>
                <a:hlinkClick r:id="rId6" action="ppaction://hlinkfile" tooltip="Debbie Reynolds"/>
              </a:rPr>
              <a:t>Debbie Reynolds</a:t>
            </a:r>
            <a:r>
              <a:rPr lang="en-US" dirty="0" smtClean="0">
                <a:effectLst/>
              </a:rPr>
              <a:t> as Kathy Selden. Early on in production, </a:t>
            </a:r>
            <a:r>
              <a:rPr lang="en-US" dirty="0" smtClean="0">
                <a:effectLst/>
                <a:hlinkClick r:id="rId7" action="ppaction://hlinkfile" tooltip="Judy Garland"/>
              </a:rPr>
              <a:t>Judy Garland</a:t>
            </a:r>
            <a:r>
              <a:rPr lang="en-US" dirty="0" smtClean="0">
                <a:effectLst/>
              </a:rPr>
              <a:t> (shortly before her contract termination from MGM), was thrown around for the role of the "</a:t>
            </a:r>
            <a:r>
              <a:rPr lang="en-US" dirty="0" err="1" smtClean="0">
                <a:effectLst/>
              </a:rPr>
              <a:t>ingenue</a:t>
            </a:r>
            <a:r>
              <a:rPr lang="en-US" dirty="0" smtClean="0">
                <a:effectLst/>
              </a:rPr>
              <a:t>." Yet, Director Stanley </a:t>
            </a:r>
            <a:r>
              <a:rPr lang="en-US" dirty="0" err="1" smtClean="0">
                <a:effectLst/>
              </a:rPr>
              <a:t>Donen</a:t>
            </a:r>
            <a:r>
              <a:rPr lang="en-US" dirty="0" smtClean="0">
                <a:effectLst/>
              </a:rPr>
              <a:t> and Gene Kelly insisted that Debbie Reynolds always was first in their mind for the role.</a:t>
            </a:r>
            <a:r>
              <a:rPr lang="en-US" baseline="30000" dirty="0"/>
              <a:t> </a:t>
            </a:r>
            <a:r>
              <a:rPr lang="en-US" dirty="0" smtClean="0"/>
              <a:t> </a:t>
            </a:r>
            <a:r>
              <a:rPr lang="en-US" dirty="0" smtClean="0">
                <a:effectLst/>
              </a:rPr>
              <a:t>Although the film revolves around the idea that Kathy has to dub over for </a:t>
            </a:r>
            <a:r>
              <a:rPr lang="en-US" dirty="0" err="1" smtClean="0">
                <a:effectLst/>
              </a:rPr>
              <a:t>Lina's</a:t>
            </a:r>
            <a:r>
              <a:rPr lang="en-US" dirty="0" smtClean="0">
                <a:effectLst/>
              </a:rPr>
              <a:t> voice, in the talking scenes it was actually Jean Hagen's normal voice. Reynolds herself was dubbed in "Would You?" and "You are My Lucky Star" by an </a:t>
            </a:r>
            <a:r>
              <a:rPr lang="en-US" dirty="0" err="1" smtClean="0">
                <a:effectLst/>
              </a:rPr>
              <a:t>uncredited</a:t>
            </a:r>
            <a:r>
              <a:rPr lang="en-US" dirty="0" smtClean="0">
                <a:effectLst/>
              </a:rPr>
              <a:t> </a:t>
            </a:r>
            <a:r>
              <a:rPr lang="en-US" dirty="0" smtClean="0">
                <a:effectLst/>
                <a:hlinkClick r:id="rId8" action="ppaction://hlinkfile" tooltip="Betty Noyes"/>
              </a:rPr>
              <a:t>Betty Noyes</a:t>
            </a:r>
            <a:r>
              <a:rPr lang="en-US" dirty="0" smtClean="0">
                <a:effectLst/>
              </a:rPr>
              <a:t>.</a:t>
            </a:r>
            <a:r>
              <a:rPr lang="en-US" baseline="30000" dirty="0"/>
              <a:t> </a:t>
            </a:r>
            <a:r>
              <a:rPr lang="en-US" dirty="0" smtClean="0"/>
              <a:t> </a:t>
            </a:r>
            <a:r>
              <a:rPr lang="en-US" dirty="0" smtClean="0">
                <a:effectLst/>
              </a:rPr>
              <a:t>Also, when Kathy is supposedly dubbing </a:t>
            </a:r>
            <a:r>
              <a:rPr lang="en-US" dirty="0" err="1" smtClean="0">
                <a:effectLst/>
              </a:rPr>
              <a:t>Lina's</a:t>
            </a:r>
            <a:r>
              <a:rPr lang="en-US" dirty="0" smtClean="0">
                <a:effectLst/>
              </a:rPr>
              <a:t> voice in the live performance of "Singing in the Rain" at the end of the film, Jean Hagen is actually dubbing Reynolds' singing voice.</a:t>
            </a:r>
          </a:p>
          <a:p>
            <a:endParaRPr lang="en-US" dirty="0"/>
          </a:p>
        </p:txBody>
      </p:sp>
    </p:spTree>
    <p:extLst>
      <p:ext uri="{BB962C8B-B14F-4D97-AF65-F5344CB8AC3E}">
        <p14:creationId xmlns:p14="http://schemas.microsoft.com/office/powerpoint/2010/main" val="179123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effectLst/>
            </a:endParaRPr>
          </a:p>
          <a:p>
            <a:r>
              <a:rPr lang="en-US" dirty="0" smtClean="0">
                <a:effectLst/>
                <a:hlinkClick r:id="rId2" action="ppaction://hlinkfile" tooltip="Jean Hagen"/>
              </a:rPr>
              <a:t>Jean Hagen</a:t>
            </a:r>
            <a:r>
              <a:rPr lang="en-US" dirty="0" smtClean="0">
                <a:effectLst/>
              </a:rPr>
              <a:t> as </a:t>
            </a:r>
            <a:r>
              <a:rPr lang="en-US" dirty="0" err="1" smtClean="0">
                <a:effectLst/>
              </a:rPr>
              <a:t>Lina</a:t>
            </a:r>
            <a:r>
              <a:rPr lang="en-US" dirty="0" smtClean="0">
                <a:effectLst/>
              </a:rPr>
              <a:t> Lamont. </a:t>
            </a:r>
            <a:r>
              <a:rPr lang="en-US" dirty="0" smtClean="0">
                <a:effectLst/>
                <a:hlinkClick r:id="rId3" action="ppaction://hlinkfile" tooltip="Judy Holliday"/>
              </a:rPr>
              <a:t>Judy Holliday</a:t>
            </a:r>
            <a:r>
              <a:rPr lang="en-US" dirty="0" smtClean="0">
                <a:effectLst/>
              </a:rPr>
              <a:t> was strongly considered for the role of </a:t>
            </a:r>
            <a:r>
              <a:rPr lang="en-US" dirty="0" err="1" smtClean="0">
                <a:effectLst/>
              </a:rPr>
              <a:t>Lina</a:t>
            </a:r>
            <a:r>
              <a:rPr lang="en-US" dirty="0" smtClean="0">
                <a:effectLst/>
              </a:rPr>
              <a:t>, until she suggested Hagen, who had been her </a:t>
            </a:r>
            <a:r>
              <a:rPr lang="en-US" dirty="0" smtClean="0">
                <a:effectLst/>
                <a:hlinkClick r:id="rId4" action="ppaction://hlinkfile" tooltip="Understudy"/>
              </a:rPr>
              <a:t>understudy</a:t>
            </a:r>
            <a:r>
              <a:rPr lang="en-US" dirty="0" smtClean="0">
                <a:effectLst/>
              </a:rPr>
              <a:t> in the Broadway production of </a:t>
            </a:r>
            <a:r>
              <a:rPr lang="en-US" i="1" dirty="0" smtClean="0">
                <a:effectLst/>
                <a:hlinkClick r:id="rId5" action="ppaction://hlinkfile" tooltip="Born Yesterday"/>
              </a:rPr>
              <a:t>Born Yesterday</a:t>
            </a:r>
            <a:r>
              <a:rPr lang="en-US" i="1" dirty="0" smtClean="0">
                <a:effectLst/>
              </a:rPr>
              <a:t>.</a:t>
            </a:r>
            <a:r>
              <a:rPr lang="en-US" dirty="0" smtClean="0">
                <a:effectLst/>
              </a:rPr>
              <a:t> Fresh off her role in </a:t>
            </a:r>
            <a:r>
              <a:rPr lang="en-US" i="1" dirty="0" smtClean="0">
                <a:effectLst/>
                <a:hlinkClick r:id="rId6" action="ppaction://hlinkfile" tooltip="The Asphalt Jungle"/>
              </a:rPr>
              <a:t>The Asphalt Jungle</a:t>
            </a:r>
            <a:r>
              <a:rPr lang="en-US" i="1" dirty="0" smtClean="0">
                <a:effectLst/>
              </a:rPr>
              <a:t>,</a:t>
            </a:r>
            <a:r>
              <a:rPr lang="en-US" dirty="0" smtClean="0">
                <a:effectLst/>
              </a:rPr>
              <a:t> Hagen read for the part for producer Arthur Freed and did a dead-on impression of Holliday's Billie Dawn character, which won her the role. Her character was based on the silent picture star </a:t>
            </a:r>
            <a:r>
              <a:rPr lang="en-US" dirty="0" smtClean="0">
                <a:effectLst/>
                <a:hlinkClick r:id="rId7" action="ppaction://hlinkfile" tooltip="Norma Talmadge"/>
              </a:rPr>
              <a:t>Norma </a:t>
            </a:r>
            <a:r>
              <a:rPr lang="en-US" dirty="0" err="1" smtClean="0">
                <a:effectLst/>
                <a:hlinkClick r:id="rId7" action="ppaction://hlinkfile" tooltip="Norma Talmadge"/>
              </a:rPr>
              <a:t>Talmadge</a:t>
            </a:r>
            <a:r>
              <a:rPr lang="en-US" dirty="0" smtClean="0">
                <a:effectLst/>
              </a:rPr>
              <a:t> who bombed during the transition to talkies.</a:t>
            </a:r>
          </a:p>
          <a:p>
            <a:r>
              <a:rPr lang="en-US" dirty="0" smtClean="0">
                <a:effectLst/>
                <a:hlinkClick r:id="rId8" action="ppaction://hlinkfile" tooltip="Millard Mitchell"/>
              </a:rPr>
              <a:t>Millard Mitchell</a:t>
            </a:r>
            <a:r>
              <a:rPr lang="en-US" dirty="0" smtClean="0">
                <a:effectLst/>
              </a:rPr>
              <a:t> as R.F. Simpson. The initials of the fictional head of Monumental Pictures are a reference to producer Freed. R.F. also uses one of </a:t>
            </a:r>
            <a:r>
              <a:rPr lang="en-US" dirty="0" err="1" smtClean="0">
                <a:effectLst/>
              </a:rPr>
              <a:t>Freed's</a:t>
            </a:r>
            <a:r>
              <a:rPr lang="en-US" dirty="0" smtClean="0">
                <a:effectLst/>
              </a:rPr>
              <a:t> favorite expressions when he says that he "cannot quite visualize it" and has to see it on film first, referring to the Broadway ballet sequence, a joke, since the audience </a:t>
            </a:r>
            <a:r>
              <a:rPr lang="en-US" i="1" dirty="0" smtClean="0">
                <a:effectLst/>
              </a:rPr>
              <a:t>has</a:t>
            </a:r>
            <a:r>
              <a:rPr lang="en-US" dirty="0" smtClean="0">
                <a:effectLst/>
              </a:rPr>
              <a:t> just seen it</a:t>
            </a:r>
          </a:p>
          <a:p>
            <a:endParaRPr lang="en-US" dirty="0"/>
          </a:p>
        </p:txBody>
      </p:sp>
    </p:spTree>
    <p:extLst>
      <p:ext uri="{BB962C8B-B14F-4D97-AF65-F5344CB8AC3E}">
        <p14:creationId xmlns:p14="http://schemas.microsoft.com/office/powerpoint/2010/main" val="271425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effectLst/>
              </a:rPr>
              <a:t>In the famous dance routine in which Gene Kelly sings the title song while twirling an umbrella, splashing through puddles and getting soaked to the skin, Kelly was sick with a 103 °F (39 °C) fever at the time. The rain in the scene was a mixture of milk and water that caused Kelly's wool suit to shrink during filming. </a:t>
            </a:r>
          </a:p>
          <a:p>
            <a:r>
              <a:rPr lang="en-US" dirty="0" smtClean="0">
                <a:effectLst/>
              </a:rPr>
              <a:t>A common myth is that Kelly managed to perform the entire song in one take, thanks to cameras placed at predetermined locations. However this was not the case as the filming of the sequence took place over 2–3 days.</a:t>
            </a:r>
            <a:r>
              <a:rPr lang="en-US" baseline="30000" dirty="0" smtClean="0">
                <a:effectLst/>
                <a:hlinkClick r:id="" action="ppaction://hlinkfile"/>
              </a:rPr>
              <a:t>[</a:t>
            </a:r>
            <a:endParaRPr lang="en-US" dirty="0"/>
          </a:p>
        </p:txBody>
      </p:sp>
    </p:spTree>
    <p:extLst>
      <p:ext uri="{BB962C8B-B14F-4D97-AF65-F5344CB8AC3E}">
        <p14:creationId xmlns:p14="http://schemas.microsoft.com/office/powerpoint/2010/main" val="144323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Work!</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Debbie Reynolds was not a dancer at the time she made </a:t>
            </a:r>
            <a:r>
              <a:rPr lang="en-US" i="1" dirty="0" err="1" smtClean="0">
                <a:effectLst/>
              </a:rPr>
              <a:t>Singin</a:t>
            </a:r>
            <a:r>
              <a:rPr lang="en-US" i="1" dirty="0" smtClean="0">
                <a:effectLst/>
              </a:rPr>
              <a:t>' in the Rain</a:t>
            </a:r>
            <a:r>
              <a:rPr lang="en-US" dirty="0" smtClean="0">
                <a:effectLst/>
              </a:rPr>
              <a:t> — her background was as a gymnast.</a:t>
            </a:r>
          </a:p>
          <a:p>
            <a:r>
              <a:rPr lang="en-US" dirty="0" smtClean="0">
                <a:effectLst/>
              </a:rPr>
              <a:t>Kelly apparently insulted her for her lack of dance experience, upsetting her. </a:t>
            </a:r>
            <a:r>
              <a:rPr lang="en-US" dirty="0" smtClean="0">
                <a:effectLst/>
                <a:hlinkClick r:id="rId2" action="ppaction://hlinkfile" tooltip="Fred Astaire"/>
              </a:rPr>
              <a:t>Fred Astaire</a:t>
            </a:r>
            <a:r>
              <a:rPr lang="en-US" dirty="0" smtClean="0">
                <a:effectLst/>
              </a:rPr>
              <a:t> was hanging around the studio and found Reynolds crying under a piano. Hearing what had happened, Astaire volunteered to help her with her dancing. </a:t>
            </a:r>
          </a:p>
        </p:txBody>
      </p:sp>
    </p:spTree>
    <p:extLst>
      <p:ext uri="{BB962C8B-B14F-4D97-AF65-F5344CB8AC3E}">
        <p14:creationId xmlns:p14="http://schemas.microsoft.com/office/powerpoint/2010/main" val="2503779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Debbie!</a:t>
            </a:r>
            <a:endParaRPr lang="en-US" dirty="0"/>
          </a:p>
        </p:txBody>
      </p:sp>
      <p:sp>
        <p:nvSpPr>
          <p:cNvPr id="3" name="Content Placeholder 2"/>
          <p:cNvSpPr>
            <a:spLocks noGrp="1"/>
          </p:cNvSpPr>
          <p:nvPr>
            <p:ph idx="1"/>
          </p:nvPr>
        </p:nvSpPr>
        <p:spPr/>
        <p:txBody>
          <a:bodyPr/>
          <a:lstStyle/>
          <a:p>
            <a:r>
              <a:rPr lang="en-US" dirty="0" smtClean="0">
                <a:effectLst/>
              </a:rPr>
              <a:t>Kelly later admitted that he had not been kind to Reynolds and was surprised that she was still willing to talk to him afterwards. After shooting the "Good Morning" routine, Reynolds' feet were bleeding.</a:t>
            </a:r>
          </a:p>
          <a:p>
            <a:r>
              <a:rPr lang="en-US" dirty="0" smtClean="0">
                <a:effectLst/>
              </a:rPr>
              <a:t> Years later, she was quoted as saying that "</a:t>
            </a:r>
            <a:r>
              <a:rPr lang="en-US" dirty="0" err="1" smtClean="0">
                <a:effectLst/>
              </a:rPr>
              <a:t>Singin</a:t>
            </a:r>
            <a:r>
              <a:rPr lang="en-US" dirty="0" smtClean="0">
                <a:effectLst/>
              </a:rPr>
              <a:t>' in the Rain and childbirth were the two hardest things I ever had to do in my life."</a:t>
            </a:r>
          </a:p>
          <a:p>
            <a:endParaRPr lang="en-US" dirty="0"/>
          </a:p>
        </p:txBody>
      </p:sp>
    </p:spTree>
    <p:extLst>
      <p:ext uri="{BB962C8B-B14F-4D97-AF65-F5344CB8AC3E}">
        <p14:creationId xmlns:p14="http://schemas.microsoft.com/office/powerpoint/2010/main" val="4270104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Hollywood legends</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Donald O'Connor had to be hospitalized after filming the "Make '</a:t>
            </a:r>
            <a:r>
              <a:rPr lang="en-US" dirty="0" err="1" smtClean="0">
                <a:effectLst/>
              </a:rPr>
              <a:t>em</a:t>
            </a:r>
            <a:r>
              <a:rPr lang="en-US" dirty="0" smtClean="0">
                <a:effectLst/>
              </a:rPr>
              <a:t> Laugh" sequence. He smoked up to four packs of cigarettes a day.</a:t>
            </a:r>
          </a:p>
          <a:p>
            <a:r>
              <a:rPr lang="en-US" dirty="0" smtClean="0">
                <a:effectLst/>
              </a:rPr>
              <a:t>Most of the costumes from this film were eventually acquired by Ms. Reynolds and housed in her massive collection of original film costumes, sets and props. Many of these items were sold at a 2011 auction in Hollywood. </a:t>
            </a:r>
            <a:endParaRPr lang="en-US" dirty="0"/>
          </a:p>
        </p:txBody>
      </p:sp>
    </p:spTree>
    <p:extLst>
      <p:ext uri="{BB962C8B-B14F-4D97-AF65-F5344CB8AC3E}">
        <p14:creationId xmlns:p14="http://schemas.microsoft.com/office/powerpoint/2010/main" val="2587910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Songs – We love Them!</a:t>
            </a:r>
            <a:endParaRPr lang="en-US" dirty="0"/>
          </a:p>
        </p:txBody>
      </p:sp>
      <p:sp>
        <p:nvSpPr>
          <p:cNvPr id="3" name="Content Placeholder 2"/>
          <p:cNvSpPr>
            <a:spLocks noGrp="1"/>
          </p:cNvSpPr>
          <p:nvPr>
            <p:ph idx="1"/>
          </p:nvPr>
        </p:nvSpPr>
        <p:spPr/>
        <p:txBody>
          <a:bodyPr>
            <a:normAutofit fontScale="85000" lnSpcReduction="20000"/>
          </a:bodyPr>
          <a:lstStyle/>
          <a:p>
            <a:r>
              <a:rPr lang="en-US" i="1" dirty="0" err="1" smtClean="0">
                <a:effectLst/>
              </a:rPr>
              <a:t>Singin</a:t>
            </a:r>
            <a:r>
              <a:rPr lang="en-US" i="1" dirty="0" smtClean="0">
                <a:effectLst/>
              </a:rPr>
              <a:t>' in the Rain</a:t>
            </a:r>
            <a:r>
              <a:rPr lang="en-US" dirty="0" smtClean="0">
                <a:effectLst/>
              </a:rPr>
              <a:t> was originally conceived by MGM producer </a:t>
            </a:r>
            <a:r>
              <a:rPr lang="en-US" dirty="0" smtClean="0">
                <a:effectLst/>
                <a:hlinkClick r:id="rId2" action="ppaction://hlinkfile" tooltip="Arthur Freed"/>
              </a:rPr>
              <a:t>Arthur Freed</a:t>
            </a:r>
            <a:r>
              <a:rPr lang="en-US" dirty="0" smtClean="0">
                <a:effectLst/>
              </a:rPr>
              <a:t>, the head of the "Freed Unit" responsible for turning out MGM's lavish musicals, as a vehicle for his catalog of songs written with </a:t>
            </a:r>
            <a:r>
              <a:rPr lang="en-US" dirty="0" err="1" smtClean="0">
                <a:effectLst/>
                <a:hlinkClick r:id="rId3" action="ppaction://hlinkfile" tooltip="Nacio Herb Brown"/>
              </a:rPr>
              <a:t>Nacio</a:t>
            </a:r>
            <a:r>
              <a:rPr lang="en-US" dirty="0" smtClean="0">
                <a:effectLst/>
                <a:hlinkClick r:id="rId3" action="ppaction://hlinkfile" tooltip="Nacio Herb Brown"/>
              </a:rPr>
              <a:t> Herb Brown</a:t>
            </a:r>
            <a:r>
              <a:rPr lang="en-US" dirty="0" smtClean="0">
                <a:effectLst/>
              </a:rPr>
              <a:t> for previous MGM musical films of the 1929-39 period.</a:t>
            </a:r>
            <a:endParaRPr lang="en-US" baseline="30000" dirty="0"/>
          </a:p>
          <a:p>
            <a:r>
              <a:rPr lang="en-US" dirty="0" smtClean="0">
                <a:effectLst/>
              </a:rPr>
              <a:t> Screenwriters Betty </a:t>
            </a:r>
            <a:r>
              <a:rPr lang="en-US" dirty="0" err="1" smtClean="0">
                <a:effectLst/>
              </a:rPr>
              <a:t>Comden</a:t>
            </a:r>
            <a:r>
              <a:rPr lang="en-US" dirty="0" smtClean="0">
                <a:effectLst/>
              </a:rPr>
              <a:t> and Adolph Green contributed lyrics to one new song.</a:t>
            </a:r>
          </a:p>
          <a:p>
            <a:r>
              <a:rPr lang="en-US" dirty="0" smtClean="0">
                <a:effectLst/>
              </a:rPr>
              <a:t>All songs have lyrics by Freed and music by Brown, unless otherwise indicated.</a:t>
            </a:r>
            <a:r>
              <a:rPr lang="en-US" baseline="30000" dirty="0"/>
              <a:t> </a:t>
            </a:r>
            <a:r>
              <a:rPr lang="en-US" dirty="0" smtClean="0"/>
              <a:t> </a:t>
            </a:r>
            <a:r>
              <a:rPr lang="en-US" dirty="0" smtClean="0">
                <a:effectLst/>
              </a:rPr>
              <a:t>Some of the songs, such as "Broadway Rhythm," "Should I?" and most notably "</a:t>
            </a:r>
            <a:r>
              <a:rPr lang="en-US" dirty="0" err="1" smtClean="0">
                <a:effectLst/>
              </a:rPr>
              <a:t>Singin</a:t>
            </a:r>
            <a:r>
              <a:rPr lang="en-US" dirty="0" smtClean="0">
                <a:effectLst/>
              </a:rPr>
              <a:t>' in the Rain," were featured in numerous films.</a:t>
            </a:r>
          </a:p>
          <a:p>
            <a:endParaRPr lang="en-US" dirty="0"/>
          </a:p>
        </p:txBody>
      </p:sp>
    </p:spTree>
    <p:extLst>
      <p:ext uri="{BB962C8B-B14F-4D97-AF65-F5344CB8AC3E}">
        <p14:creationId xmlns:p14="http://schemas.microsoft.com/office/powerpoint/2010/main" val="165363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lnSpcReduction="10000"/>
          </a:bodyPr>
          <a:lstStyle/>
          <a:p>
            <a:r>
              <a:rPr lang="en-US" b="1" i="1" dirty="0" err="1" smtClean="0">
                <a:effectLst/>
              </a:rPr>
              <a:t>Singin</a:t>
            </a:r>
            <a:r>
              <a:rPr lang="en-US" b="1" i="1" dirty="0" smtClean="0">
                <a:effectLst/>
              </a:rPr>
              <a:t>' in the Rain</a:t>
            </a:r>
            <a:r>
              <a:rPr lang="en-US" dirty="0" smtClean="0">
                <a:effectLst/>
              </a:rPr>
              <a:t> is a 1952 American </a:t>
            </a:r>
            <a:r>
              <a:rPr lang="en-US" dirty="0" smtClean="0">
                <a:effectLst/>
                <a:hlinkClick r:id="rId2" tooltip="Musical film"/>
              </a:rPr>
              <a:t>Musical</a:t>
            </a:r>
            <a:r>
              <a:rPr lang="en-US" dirty="0" smtClean="0">
                <a:effectLst/>
              </a:rPr>
              <a:t> </a:t>
            </a:r>
            <a:r>
              <a:rPr lang="en-US" dirty="0" smtClean="0">
                <a:effectLst/>
                <a:hlinkClick r:id="rId3" tooltip="Comedy"/>
              </a:rPr>
              <a:t>comedy</a:t>
            </a:r>
            <a:r>
              <a:rPr lang="en-US" dirty="0" smtClean="0">
                <a:effectLst/>
              </a:rPr>
              <a:t> film starring </a:t>
            </a:r>
            <a:r>
              <a:rPr lang="en-US" dirty="0" smtClean="0">
                <a:effectLst/>
                <a:hlinkClick r:id="rId4" tooltip="Gene Kelly"/>
              </a:rPr>
              <a:t>Gene Kelly</a:t>
            </a:r>
            <a:r>
              <a:rPr lang="en-US" dirty="0" smtClean="0">
                <a:effectLst/>
              </a:rPr>
              <a:t>, </a:t>
            </a:r>
            <a:r>
              <a:rPr lang="en-US" dirty="0" smtClean="0">
                <a:effectLst/>
                <a:hlinkClick r:id="rId5" tooltip="Donald O'Connor"/>
              </a:rPr>
              <a:t>Donald O'Connor</a:t>
            </a:r>
            <a:r>
              <a:rPr lang="en-US" dirty="0" smtClean="0">
                <a:effectLst/>
              </a:rPr>
              <a:t> and </a:t>
            </a:r>
            <a:r>
              <a:rPr lang="en-US" dirty="0" smtClean="0">
                <a:effectLst/>
                <a:hlinkClick r:id="rId6" tooltip="Debbie Reynolds"/>
              </a:rPr>
              <a:t>Debbie Reynolds</a:t>
            </a:r>
            <a:r>
              <a:rPr lang="en-US" dirty="0" smtClean="0">
                <a:effectLst/>
              </a:rPr>
              <a:t> and directed by Gene Kelly and </a:t>
            </a:r>
            <a:r>
              <a:rPr lang="en-US" dirty="0" smtClean="0">
                <a:effectLst/>
                <a:hlinkClick r:id="rId7" tooltip="Stanley Donen"/>
              </a:rPr>
              <a:t>Stanley </a:t>
            </a:r>
            <a:r>
              <a:rPr lang="en-US" dirty="0" err="1" smtClean="0">
                <a:effectLst/>
                <a:hlinkClick r:id="rId7" tooltip="Stanley Donen"/>
              </a:rPr>
              <a:t>Donen</a:t>
            </a:r>
            <a:r>
              <a:rPr lang="en-US" dirty="0" smtClean="0">
                <a:effectLst/>
              </a:rPr>
              <a:t>, with Kelly also providing the </a:t>
            </a:r>
            <a:r>
              <a:rPr lang="en-US" dirty="0" smtClean="0">
                <a:effectLst/>
                <a:hlinkClick r:id="rId8" tooltip="Choreography"/>
              </a:rPr>
              <a:t>choreography</a:t>
            </a:r>
            <a:r>
              <a:rPr lang="en-US" dirty="0" smtClean="0">
                <a:effectLst/>
              </a:rPr>
              <a:t>. </a:t>
            </a:r>
          </a:p>
          <a:p>
            <a:r>
              <a:rPr lang="en-US" dirty="0" smtClean="0">
                <a:effectLst/>
              </a:rPr>
              <a:t>It offers a lighthearted depiction of </a:t>
            </a:r>
            <a:r>
              <a:rPr lang="en-US" dirty="0" smtClean="0">
                <a:effectLst/>
                <a:hlinkClick r:id="rId9" tooltip="Hollywood"/>
              </a:rPr>
              <a:t>Hollywood</a:t>
            </a:r>
            <a:r>
              <a:rPr lang="en-US" dirty="0" smtClean="0">
                <a:effectLst/>
              </a:rPr>
              <a:t>, with the three stars portraying performers caught up in the transition from </a:t>
            </a:r>
            <a:r>
              <a:rPr lang="en-US" dirty="0" smtClean="0">
                <a:effectLst/>
                <a:hlinkClick r:id="rId10" tooltip="Silent film"/>
              </a:rPr>
              <a:t>silent films</a:t>
            </a:r>
            <a:r>
              <a:rPr lang="en-US" dirty="0" smtClean="0">
                <a:effectLst/>
              </a:rPr>
              <a:t> to "</a:t>
            </a:r>
            <a:r>
              <a:rPr lang="en-US" dirty="0" smtClean="0">
                <a:effectLst/>
                <a:hlinkClick r:id="rId11" tooltip="Sound film"/>
              </a:rPr>
              <a:t>talkies</a:t>
            </a:r>
            <a:r>
              <a:rPr lang="en-US" dirty="0" smtClean="0">
                <a:effectLst/>
              </a:rPr>
              <a:t>."</a:t>
            </a:r>
          </a:p>
        </p:txBody>
      </p:sp>
    </p:spTree>
    <p:extLst>
      <p:ext uri="{BB962C8B-B14F-4D97-AF65-F5344CB8AC3E}">
        <p14:creationId xmlns:p14="http://schemas.microsoft.com/office/powerpoint/2010/main" val="3606713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a:t>
            </a:r>
            <a:endParaRPr lang="en-US" dirty="0"/>
          </a:p>
        </p:txBody>
      </p:sp>
      <p:sp>
        <p:nvSpPr>
          <p:cNvPr id="3" name="Content Placeholder 2"/>
          <p:cNvSpPr>
            <a:spLocks noGrp="1"/>
          </p:cNvSpPr>
          <p:nvPr>
            <p:ph idx="1"/>
          </p:nvPr>
        </p:nvSpPr>
        <p:spPr/>
        <p:txBody>
          <a:bodyPr>
            <a:normAutofit/>
          </a:bodyPr>
          <a:lstStyle/>
          <a:p>
            <a:r>
              <a:rPr lang="en-US" dirty="0" smtClean="0">
                <a:effectLst/>
              </a:rPr>
              <a:t>Jean Hagen was nominated for the </a:t>
            </a:r>
            <a:r>
              <a:rPr lang="en-US" dirty="0" smtClean="0">
                <a:effectLst/>
                <a:hlinkClick r:id="rId2" action="ppaction://hlinkfile" tooltip="Academy Award for Best Supporting Actress"/>
              </a:rPr>
              <a:t>Academy Award for Best Supporting Actress</a:t>
            </a:r>
            <a:r>
              <a:rPr lang="en-US" dirty="0" smtClean="0">
                <a:effectLst/>
              </a:rPr>
              <a:t>. The film was also nominated for a </a:t>
            </a:r>
            <a:r>
              <a:rPr lang="en-US" dirty="0" smtClean="0">
                <a:effectLst/>
                <a:hlinkClick r:id="rId3" action="ppaction://hlinkfile" tooltip="Academy Award for Original Music Score"/>
              </a:rPr>
              <a:t>Best Original Music Score</a:t>
            </a:r>
            <a:r>
              <a:rPr lang="en-US" dirty="0" smtClean="0">
                <a:effectLst/>
              </a:rPr>
              <a:t>.</a:t>
            </a:r>
          </a:p>
          <a:p>
            <a:r>
              <a:rPr lang="en-US" dirty="0" smtClean="0">
                <a:effectLst/>
              </a:rPr>
              <a:t>Donald O'Connor won a </a:t>
            </a:r>
            <a:r>
              <a:rPr lang="en-US" dirty="0" smtClean="0">
                <a:effectLst/>
                <a:hlinkClick r:id="rId4" action="ppaction://hlinkfile" tooltip="Golden Globe"/>
              </a:rPr>
              <a:t>Golden Globe</a:t>
            </a:r>
            <a:r>
              <a:rPr lang="en-US" dirty="0" smtClean="0">
                <a:effectLst/>
              </a:rPr>
              <a:t> for this film. Betty </a:t>
            </a:r>
            <a:r>
              <a:rPr lang="en-US" dirty="0" err="1" smtClean="0">
                <a:effectLst/>
              </a:rPr>
              <a:t>Comden</a:t>
            </a:r>
            <a:r>
              <a:rPr lang="en-US" dirty="0" smtClean="0">
                <a:effectLst/>
              </a:rPr>
              <a:t> and Adolph Green received the Writers Guild of America for the best written American musical.</a:t>
            </a:r>
            <a:r>
              <a:rPr lang="en-US" baseline="30000" dirty="0" smtClean="0">
                <a:effectLst/>
                <a:hlinkClick r:id="" action="ppaction://hlinkfile"/>
              </a:rPr>
              <a:t>]</a:t>
            </a:r>
            <a:endParaRPr lang="en-US" dirty="0" smtClean="0">
              <a:effectLst/>
            </a:endParaRPr>
          </a:p>
          <a:p>
            <a:endParaRPr lang="en-US" dirty="0"/>
          </a:p>
        </p:txBody>
      </p:sp>
    </p:spTree>
    <p:extLst>
      <p:ext uri="{BB962C8B-B14F-4D97-AF65-F5344CB8AC3E}">
        <p14:creationId xmlns:p14="http://schemas.microsoft.com/office/powerpoint/2010/main" val="2091767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awards????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err="1" smtClean="0">
                <a:effectLst/>
              </a:rPr>
              <a:t>Singin</a:t>
            </a:r>
            <a:r>
              <a:rPr lang="en-US" i="1" dirty="0" smtClean="0">
                <a:effectLst/>
              </a:rPr>
              <a:t>' in the Rain</a:t>
            </a:r>
            <a:r>
              <a:rPr lang="en-US" dirty="0" smtClean="0">
                <a:effectLst/>
              </a:rPr>
              <a:t> has appeared twice on </a:t>
            </a:r>
            <a:r>
              <a:rPr lang="en-US" i="1" dirty="0" smtClean="0">
                <a:effectLst/>
                <a:hlinkClick r:id="rId2" action="ppaction://hlinkfile" tooltip="Sight and Sound"/>
              </a:rPr>
              <a:t>Sight and Sound</a:t>
            </a:r>
            <a:r>
              <a:rPr lang="en-US" i="1" dirty="0" smtClean="0">
                <a:effectLst/>
              </a:rPr>
              <a:t>'</a:t>
            </a:r>
            <a:r>
              <a:rPr lang="en-US" dirty="0" smtClean="0">
                <a:effectLst/>
              </a:rPr>
              <a:t>s list of the ten best films of all time, in 1982 and 2002. Its position in 1982 was at number 4 on the critics list; on the 2002 critics' list it was listed as number 10 and it tied for 19 on the directors' list. The film has a rare 100% positive reviews on </a:t>
            </a:r>
            <a:r>
              <a:rPr lang="en-US" dirty="0" smtClean="0">
                <a:effectLst/>
                <a:hlinkClick r:id="rId3" action="ppaction://hlinkfile" tooltip="RottenTomatoes.com"/>
              </a:rPr>
              <a:t>RottenTomatoes.com</a:t>
            </a:r>
            <a:r>
              <a:rPr lang="en-US" dirty="0" smtClean="0">
                <a:effectLst/>
              </a:rPr>
              <a:t>, based on 43 sources.</a:t>
            </a:r>
          </a:p>
          <a:p>
            <a:r>
              <a:rPr lang="en-US" dirty="0" smtClean="0">
                <a:effectLst/>
              </a:rPr>
              <a:t>In 1989, </a:t>
            </a:r>
            <a:r>
              <a:rPr lang="en-US" i="1" dirty="0" err="1" smtClean="0">
                <a:effectLst/>
              </a:rPr>
              <a:t>Singin</a:t>
            </a:r>
            <a:r>
              <a:rPr lang="en-US" i="1" dirty="0" smtClean="0">
                <a:effectLst/>
              </a:rPr>
              <a:t>' in the Rain</a:t>
            </a:r>
            <a:r>
              <a:rPr lang="en-US" dirty="0" smtClean="0">
                <a:effectLst/>
              </a:rPr>
              <a:t> was among the first 25 films chosen for the newly established </a:t>
            </a:r>
            <a:r>
              <a:rPr lang="en-US" dirty="0" smtClean="0">
                <a:effectLst/>
                <a:hlinkClick r:id="rId4" action="ppaction://hlinkfile" tooltip="National Film Registry"/>
              </a:rPr>
              <a:t>National Film Registry</a:t>
            </a:r>
            <a:r>
              <a:rPr lang="en-US" dirty="0" smtClean="0">
                <a:effectLst/>
              </a:rPr>
              <a:t> for films that are deemed "culturally, historically or aesthetically significant" by the United States </a:t>
            </a:r>
            <a:r>
              <a:rPr lang="en-US" dirty="0" smtClean="0">
                <a:effectLst/>
                <a:hlinkClick r:id="rId5" action="ppaction://hlinkfile" tooltip="Library of Congress"/>
              </a:rPr>
              <a:t>Library of Congress</a:t>
            </a:r>
            <a:r>
              <a:rPr lang="en-US" dirty="0" smtClean="0">
                <a:effectLst/>
              </a:rPr>
              <a:t> and selected for preservation</a:t>
            </a:r>
          </a:p>
          <a:p>
            <a:endParaRPr lang="en-US" dirty="0"/>
          </a:p>
        </p:txBody>
      </p:sp>
    </p:spTree>
    <p:extLst>
      <p:ext uri="{BB962C8B-B14F-4D97-AF65-F5344CB8AC3E}">
        <p14:creationId xmlns:p14="http://schemas.microsoft.com/office/powerpoint/2010/main" val="3396859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one?</a:t>
            </a:r>
            <a:endParaRPr lang="en-US" dirty="0"/>
          </a:p>
        </p:txBody>
      </p:sp>
      <p:sp>
        <p:nvSpPr>
          <p:cNvPr id="3" name="Content Placeholder 2"/>
          <p:cNvSpPr>
            <a:spLocks noGrp="1"/>
          </p:cNvSpPr>
          <p:nvPr>
            <p:ph idx="1"/>
          </p:nvPr>
        </p:nvSpPr>
        <p:spPr/>
        <p:txBody>
          <a:bodyPr/>
          <a:lstStyle/>
          <a:p>
            <a:r>
              <a:rPr lang="en-US" dirty="0" smtClean="0">
                <a:effectLst/>
              </a:rPr>
              <a:t>Although it was not a big hit when first released, it was accorded its legendary status by contemporary critics. It is now frequently described as one of the best musicals ever made,</a:t>
            </a:r>
            <a:r>
              <a:rPr lang="en-US" baseline="30000" dirty="0" smtClean="0">
                <a:effectLst/>
                <a:hlinkClick r:id=""/>
              </a:rPr>
              <a:t>[2]</a:t>
            </a:r>
            <a:r>
              <a:rPr lang="en-US" dirty="0" smtClean="0">
                <a:effectLst/>
              </a:rPr>
              <a:t> topping the </a:t>
            </a:r>
            <a:r>
              <a:rPr lang="en-US" dirty="0" smtClean="0">
                <a:effectLst/>
                <a:hlinkClick r:id="rId2" tooltip="AFI's 100 Years of Musicals"/>
              </a:rPr>
              <a:t>AFI's 100 Years of Musicals</a:t>
            </a:r>
            <a:r>
              <a:rPr lang="en-US" dirty="0" smtClean="0">
                <a:effectLst/>
              </a:rPr>
              <a:t> list, and ranking fifth in its updated </a:t>
            </a:r>
            <a:r>
              <a:rPr lang="en-US" dirty="0" smtClean="0">
                <a:effectLst/>
                <a:hlinkClick r:id="rId3" tooltip="AFI's 100 Years... 100 Movies (10th Anniversary Edition)"/>
              </a:rPr>
              <a:t>list of the greatest American films</a:t>
            </a:r>
            <a:r>
              <a:rPr lang="en-US" dirty="0" smtClean="0">
                <a:effectLst/>
              </a:rPr>
              <a:t> in 2007.</a:t>
            </a:r>
          </a:p>
          <a:p>
            <a:endParaRPr lang="en-US" dirty="0"/>
          </a:p>
        </p:txBody>
      </p:sp>
    </p:spTree>
    <p:extLst>
      <p:ext uri="{BB962C8B-B14F-4D97-AF65-F5344CB8AC3E}">
        <p14:creationId xmlns:p14="http://schemas.microsoft.com/office/powerpoint/2010/main" val="25286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says it’s the best?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Judging Criteria for Selecting </a:t>
            </a:r>
            <a:r>
              <a:rPr lang="en-US" b="1" i="1" dirty="0" smtClean="0"/>
              <a:t>25 Greatest Movie Musicals</a:t>
            </a:r>
            <a:r>
              <a:rPr lang="en-US" b="1" dirty="0" smtClean="0"/>
              <a:t>: </a:t>
            </a:r>
            <a:endParaRPr lang="en-US" dirty="0" smtClean="0"/>
          </a:p>
          <a:p>
            <a:r>
              <a:rPr lang="en-US" b="1" dirty="0" smtClean="0"/>
              <a:t>MUSICAL</a:t>
            </a:r>
            <a:r>
              <a:rPr lang="en-US" dirty="0" smtClean="0"/>
              <a:t> - A feature-length American film* in which music and lyrics significantly advance the plot, develop character or are otherwise integral to the film narrative.</a:t>
            </a:r>
            <a:br>
              <a:rPr lang="en-US" dirty="0" smtClean="0"/>
            </a:br>
            <a:r>
              <a:rPr lang="en-US" dirty="0" smtClean="0"/>
              <a:t>*AFI defines an American film as an English language motion picture with significant creative and/or financial production elements from the United States. AFI defines a feature-length film as a motion picture of narrative format that is typically over 60 minutes in length. </a:t>
            </a:r>
          </a:p>
          <a:p>
            <a:r>
              <a:rPr lang="en-US" b="1" dirty="0" smtClean="0"/>
              <a:t>HISTORICAL SIGNIFICANCE </a:t>
            </a:r>
            <a:r>
              <a:rPr lang="en-US" dirty="0" smtClean="0"/>
              <a:t>- Musicals that have left an indelible mark on the history of the moving image - through innovation in song and dance, visionary narrative devices or other groundbreaking achievements. </a:t>
            </a:r>
          </a:p>
          <a:p>
            <a:r>
              <a:rPr lang="en-US" b="1" dirty="0" smtClean="0"/>
              <a:t>CREATIVE IMPACT</a:t>
            </a:r>
            <a:r>
              <a:rPr lang="en-US" dirty="0" smtClean="0"/>
              <a:t> - Musicals with songs that evoke the memory of its film source, thus ensuring and enlivening both the music and the movie's historical legacy.</a:t>
            </a:r>
          </a:p>
          <a:p>
            <a:r>
              <a:rPr lang="en-US" b="1" dirty="0" smtClean="0"/>
              <a:t>LEGACY</a:t>
            </a:r>
            <a:r>
              <a:rPr lang="en-US" dirty="0" smtClean="0"/>
              <a:t> - Musicals that continue to inspire artists and audiences alike</a:t>
            </a:r>
          </a:p>
          <a:p>
            <a:endParaRPr lang="en-US" dirty="0"/>
          </a:p>
        </p:txBody>
      </p:sp>
    </p:spTree>
    <p:extLst>
      <p:ext uri="{BB962C8B-B14F-4D97-AF65-F5344CB8AC3E}">
        <p14:creationId xmlns:p14="http://schemas.microsoft.com/office/powerpoint/2010/main" val="318827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again?</a:t>
            </a:r>
            <a:endParaRPr lang="en-US" dirty="0"/>
          </a:p>
        </p:txBody>
      </p:sp>
      <p:sp>
        <p:nvSpPr>
          <p:cNvPr id="3" name="Content Placeholder 2"/>
          <p:cNvSpPr>
            <a:spLocks noGrp="1"/>
          </p:cNvSpPr>
          <p:nvPr>
            <p:ph idx="1"/>
          </p:nvPr>
        </p:nvSpPr>
        <p:spPr/>
        <p:txBody>
          <a:bodyPr>
            <a:normAutofit lnSpcReduction="10000"/>
          </a:bodyPr>
          <a:lstStyle/>
          <a:p>
            <a:r>
              <a:rPr lang="en-US" b="1" dirty="0" smtClean="0">
                <a:hlinkClick r:id="rId2"/>
              </a:rPr>
              <a:t>'</a:t>
            </a:r>
            <a:r>
              <a:rPr lang="en-US" b="1" dirty="0" err="1" smtClean="0">
                <a:hlinkClick r:id="rId2"/>
              </a:rPr>
              <a:t>Singin</a:t>
            </a:r>
            <a:r>
              <a:rPr lang="en-US" b="1" dirty="0" smtClean="0">
                <a:hlinkClick r:id="rId2"/>
              </a:rPr>
              <a:t>' in the Rain'</a:t>
            </a:r>
            <a:r>
              <a:rPr lang="en-US" b="1" dirty="0" smtClean="0"/>
              <a:t> (1952)</a:t>
            </a:r>
            <a:r>
              <a:rPr lang="en-US" dirty="0" smtClean="0"/>
              <a:t/>
            </a:r>
            <a:br>
              <a:rPr lang="en-US" dirty="0" smtClean="0"/>
            </a:br>
            <a:r>
              <a:rPr lang="en-US" dirty="0" smtClean="0"/>
              <a:t>Critics herald this film as the best musical ever made, and they aren't exaggerating. Gene Kelly and Donald O'Connor perform some of the most memorable dance numbers in cinema history, Debbie Reynolds is a feisty romantic foil and Hollywood gets skewered in the bargain. Who could ask for anything more? </a:t>
            </a:r>
            <a:br>
              <a:rPr lang="en-US" dirty="0" smtClean="0"/>
            </a:br>
            <a:endParaRPr lang="en-US" dirty="0" smtClean="0"/>
          </a:p>
          <a:p>
            <a:endParaRPr lang="en-US" dirty="0"/>
          </a:p>
        </p:txBody>
      </p:sp>
    </p:spTree>
    <p:extLst>
      <p:ext uri="{BB962C8B-B14F-4D97-AF65-F5344CB8AC3E}">
        <p14:creationId xmlns:p14="http://schemas.microsoft.com/office/powerpoint/2010/main" val="406761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Don Lockwood (</a:t>
            </a:r>
            <a:r>
              <a:rPr lang="en-US" dirty="0" smtClean="0">
                <a:effectLst/>
                <a:hlinkClick r:id="rId2" action="ppaction://hlinkfile" tooltip="Gene Kelly"/>
              </a:rPr>
              <a:t>Gene Kelly</a:t>
            </a:r>
            <a:r>
              <a:rPr lang="en-US" dirty="0" smtClean="0">
                <a:effectLst/>
              </a:rPr>
              <a:t>) is a popular silent film star with humble roots as a singer, dancer and stunt man. </a:t>
            </a:r>
          </a:p>
          <a:p>
            <a:r>
              <a:rPr lang="en-US" dirty="0" smtClean="0">
                <a:effectLst/>
              </a:rPr>
              <a:t>Don barely tolerates his vapid, shallow leading lady, </a:t>
            </a:r>
            <a:r>
              <a:rPr lang="en-US" dirty="0" err="1" smtClean="0">
                <a:effectLst/>
              </a:rPr>
              <a:t>Lina</a:t>
            </a:r>
            <a:r>
              <a:rPr lang="en-US" dirty="0" smtClean="0">
                <a:effectLst/>
              </a:rPr>
              <a:t> Lamont (</a:t>
            </a:r>
            <a:r>
              <a:rPr lang="en-US" dirty="0" smtClean="0">
                <a:effectLst/>
                <a:hlinkClick r:id="rId3" action="ppaction://hlinkfile" tooltip="Jean Hagen"/>
              </a:rPr>
              <a:t>Jean Hagen</a:t>
            </a:r>
            <a:r>
              <a:rPr lang="en-US" dirty="0" smtClean="0">
                <a:effectLst/>
              </a:rPr>
              <a:t>), though their studio, Monumental Pictures, links them romantically to increase their popularity.</a:t>
            </a:r>
          </a:p>
          <a:p>
            <a:r>
              <a:rPr lang="en-US" dirty="0" smtClean="0">
                <a:effectLst/>
              </a:rPr>
              <a:t> </a:t>
            </a:r>
            <a:r>
              <a:rPr lang="en-US" dirty="0" err="1" smtClean="0">
                <a:effectLst/>
              </a:rPr>
              <a:t>Lina</a:t>
            </a:r>
            <a:r>
              <a:rPr lang="en-US" dirty="0" smtClean="0">
                <a:effectLst/>
              </a:rPr>
              <a:t> herself is convinced they are in love, despite Don's protestations otherwise.</a:t>
            </a:r>
          </a:p>
          <a:p>
            <a:endParaRPr lang="en-US" dirty="0"/>
          </a:p>
        </p:txBody>
      </p:sp>
    </p:spTree>
    <p:extLst>
      <p:ext uri="{BB962C8B-B14F-4D97-AF65-F5344CB8AC3E}">
        <p14:creationId xmlns:p14="http://schemas.microsoft.com/office/powerpoint/2010/main" val="233305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 and </a:t>
            </a:r>
            <a:r>
              <a:rPr lang="en-US" dirty="0"/>
              <a:t>K</a:t>
            </a:r>
            <a:r>
              <a:rPr lang="en-US" dirty="0" smtClean="0"/>
              <a:t>athy fall in love?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effectLst/>
              </a:rPr>
              <a:t>One day, to escape from fans, Don jumps into a passing car driven by Kathy Selden (</a:t>
            </a:r>
            <a:r>
              <a:rPr lang="en-US" dirty="0" smtClean="0">
                <a:effectLst/>
                <a:hlinkClick r:id="rId2" action="ppaction://hlinkfile" tooltip="Debbie Reynolds"/>
              </a:rPr>
              <a:t>Debbie Reynolds</a:t>
            </a:r>
            <a:r>
              <a:rPr lang="en-US" dirty="0" smtClean="0">
                <a:effectLst/>
              </a:rPr>
              <a:t>). She drops him off, but not before claiming to be a stage actress and sneering at his undignified accomplishments. </a:t>
            </a:r>
          </a:p>
          <a:p>
            <a:r>
              <a:rPr lang="en-US" dirty="0" smtClean="0">
                <a:effectLst/>
              </a:rPr>
              <a:t>Later, at a party, to Don's amusement and Kathy's embarrassment, she pops out of a mock cake right in front of him as part of the entertainment; Kathy, it turns out, is a chorus girl. </a:t>
            </a:r>
          </a:p>
          <a:p>
            <a:r>
              <a:rPr lang="en-US" dirty="0" smtClean="0">
                <a:effectLst/>
              </a:rPr>
              <a:t>Furious at Don's teasing, she throws a real cake at him, only to hit </a:t>
            </a:r>
            <a:r>
              <a:rPr lang="en-US" dirty="0" err="1" smtClean="0">
                <a:effectLst/>
              </a:rPr>
              <a:t>Lina</a:t>
            </a:r>
            <a:r>
              <a:rPr lang="en-US" dirty="0" smtClean="0">
                <a:effectLst/>
              </a:rPr>
              <a:t> right in the face. Later, after weeks of searching, Don makes up with Kathy after he finds her working in another Monumental Pictures production, and they begin to fall in love.</a:t>
            </a:r>
            <a:endParaRPr lang="en-US" dirty="0" smtClean="0">
              <a:effectLst/>
            </a:endParaRPr>
          </a:p>
        </p:txBody>
      </p:sp>
    </p:spTree>
    <p:extLst>
      <p:ext uri="{BB962C8B-B14F-4D97-AF65-F5344CB8AC3E}">
        <p14:creationId xmlns:p14="http://schemas.microsoft.com/office/powerpoint/2010/main" val="239842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Lina</a:t>
            </a:r>
            <a:r>
              <a:rPr lang="en-US" dirty="0" smtClean="0"/>
              <a:t> is out!</a:t>
            </a:r>
            <a:endParaRPr lang="en-US" dirty="0"/>
          </a:p>
        </p:txBody>
      </p:sp>
      <p:sp>
        <p:nvSpPr>
          <p:cNvPr id="3" name="Content Placeholder 2"/>
          <p:cNvSpPr>
            <a:spLocks noGrp="1"/>
          </p:cNvSpPr>
          <p:nvPr>
            <p:ph idx="1"/>
          </p:nvPr>
        </p:nvSpPr>
        <p:spPr/>
        <p:txBody>
          <a:bodyPr>
            <a:normAutofit fontScale="92500"/>
          </a:bodyPr>
          <a:lstStyle/>
          <a:p>
            <a:r>
              <a:rPr lang="en-US" dirty="0" smtClean="0">
                <a:effectLst/>
              </a:rPr>
              <a:t>After a rival studio has an enormous hit with its first talking picture, 1927's </a:t>
            </a:r>
            <a:r>
              <a:rPr lang="en-US" i="1" dirty="0" smtClean="0">
                <a:effectLst/>
                <a:hlinkClick r:id="rId2" action="ppaction://hlinkfile" tooltip="The Jazz Singer (1927 film)"/>
              </a:rPr>
              <a:t>The Jazz Singer</a:t>
            </a:r>
            <a:r>
              <a:rPr lang="en-US" dirty="0" smtClean="0">
                <a:effectLst/>
              </a:rPr>
              <a:t>, R.F. decides he has no choice but to convert the new Lockwood and Lamont film, </a:t>
            </a:r>
            <a:r>
              <a:rPr lang="en-US" i="1" dirty="0" smtClean="0">
                <a:effectLst/>
              </a:rPr>
              <a:t>The Dueling Cavalier,</a:t>
            </a:r>
            <a:r>
              <a:rPr lang="en-US" dirty="0" smtClean="0">
                <a:effectLst/>
              </a:rPr>
              <a:t> into a talkie. The production is beset with difficulties.</a:t>
            </a:r>
            <a:r>
              <a:rPr lang="en-US" baseline="30000" dirty="0"/>
              <a:t> </a:t>
            </a:r>
            <a:r>
              <a:rPr lang="en-US" dirty="0" smtClean="0"/>
              <a:t> </a:t>
            </a:r>
          </a:p>
          <a:p>
            <a:r>
              <a:rPr lang="en-US" dirty="0" smtClean="0">
                <a:effectLst/>
              </a:rPr>
              <a:t>By far, the worst problem is </a:t>
            </a:r>
            <a:r>
              <a:rPr lang="en-US" dirty="0" err="1" smtClean="0">
                <a:effectLst/>
              </a:rPr>
              <a:t>Lina's</a:t>
            </a:r>
            <a:r>
              <a:rPr lang="en-US" dirty="0" smtClean="0">
                <a:effectLst/>
              </a:rPr>
              <a:t> grating voice. An exasperated diction coach tried to teach her how to speak properly, but to no avail. </a:t>
            </a:r>
            <a:endParaRPr lang="en-US" dirty="0"/>
          </a:p>
        </p:txBody>
      </p:sp>
    </p:spTree>
    <p:extLst>
      <p:ext uri="{BB962C8B-B14F-4D97-AF65-F5344CB8AC3E}">
        <p14:creationId xmlns:p14="http://schemas.microsoft.com/office/powerpoint/2010/main" val="503061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a:t>
            </a:r>
            <a:r>
              <a:rPr lang="en-US" dirty="0" err="1" smtClean="0"/>
              <a:t>Lina</a:t>
            </a:r>
            <a:r>
              <a:rPr lang="en-US" smtClean="0"/>
              <a:t>!</a:t>
            </a:r>
            <a:endParaRPr lang="en-US"/>
          </a:p>
        </p:txBody>
      </p:sp>
      <p:sp>
        <p:nvSpPr>
          <p:cNvPr id="3" name="Content Placeholder 2"/>
          <p:cNvSpPr>
            <a:spLocks noGrp="1"/>
          </p:cNvSpPr>
          <p:nvPr>
            <p:ph idx="1"/>
          </p:nvPr>
        </p:nvSpPr>
        <p:spPr/>
        <p:txBody>
          <a:bodyPr>
            <a:normAutofit fontScale="92500"/>
          </a:bodyPr>
          <a:lstStyle/>
          <a:p>
            <a:r>
              <a:rPr lang="en-US" dirty="0" smtClean="0">
                <a:effectLst/>
              </a:rPr>
              <a:t>Don's best friend, Cosmo Brown (</a:t>
            </a:r>
            <a:r>
              <a:rPr lang="en-US" dirty="0" smtClean="0">
                <a:effectLst/>
                <a:hlinkClick r:id="rId2" action="ppaction://hlinkfile" tooltip="Donald O'Connor"/>
              </a:rPr>
              <a:t>Donald O'Connor</a:t>
            </a:r>
            <a:r>
              <a:rPr lang="en-US" dirty="0" smtClean="0">
                <a:effectLst/>
              </a:rPr>
              <a:t>), comes up with the idea to dub </a:t>
            </a:r>
            <a:r>
              <a:rPr lang="en-US" dirty="0" err="1" smtClean="0">
                <a:effectLst/>
              </a:rPr>
              <a:t>Lina's</a:t>
            </a:r>
            <a:r>
              <a:rPr lang="en-US" dirty="0" smtClean="0">
                <a:effectLst/>
              </a:rPr>
              <a:t> voice with Kathy's, and they persuade R.F. to turn </a:t>
            </a:r>
            <a:r>
              <a:rPr lang="en-US" i="1" dirty="0" smtClean="0">
                <a:effectLst/>
              </a:rPr>
              <a:t>The Dueling Cavalier</a:t>
            </a:r>
            <a:r>
              <a:rPr lang="en-US" dirty="0" smtClean="0">
                <a:effectLst/>
              </a:rPr>
              <a:t> into a musical called </a:t>
            </a:r>
            <a:r>
              <a:rPr lang="en-US" i="1" dirty="0" smtClean="0">
                <a:effectLst/>
              </a:rPr>
              <a:t>The Dancing Cavalier</a:t>
            </a:r>
            <a:r>
              <a:rPr lang="en-US" dirty="0" smtClean="0">
                <a:effectLst/>
              </a:rPr>
              <a:t>, complete with a modern musical number called "Broadway Melody". </a:t>
            </a:r>
          </a:p>
          <a:p>
            <a:r>
              <a:rPr lang="en-US" dirty="0" smtClean="0">
                <a:effectLst/>
              </a:rPr>
              <a:t>When </a:t>
            </a:r>
            <a:r>
              <a:rPr lang="en-US" dirty="0" err="1" smtClean="0">
                <a:effectLst/>
              </a:rPr>
              <a:t>Lina</a:t>
            </a:r>
            <a:r>
              <a:rPr lang="en-US" dirty="0" smtClean="0">
                <a:effectLst/>
              </a:rPr>
              <a:t> finds out, she is furious and does everything possible to sabotage the romance between Don and Kathy. </a:t>
            </a:r>
            <a:endParaRPr lang="en-US" dirty="0"/>
          </a:p>
        </p:txBody>
      </p:sp>
    </p:spTree>
    <p:extLst>
      <p:ext uri="{BB962C8B-B14F-4D97-AF65-F5344CB8AC3E}">
        <p14:creationId xmlns:p14="http://schemas.microsoft.com/office/powerpoint/2010/main" val="4286120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1683</Words>
  <Application>Microsoft Office PowerPoint</Application>
  <PresentationFormat>On-screen Show (4:3)</PresentationFormat>
  <Paragraphs>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Singin’ in the Rain</vt:lpstr>
      <vt:lpstr>What is it?</vt:lpstr>
      <vt:lpstr>Why this one?</vt:lpstr>
      <vt:lpstr>Who says it’s the best?</vt:lpstr>
      <vt:lpstr>Why, again?</vt:lpstr>
      <vt:lpstr>Plot</vt:lpstr>
      <vt:lpstr>Don and Kathy fall in love?</vt:lpstr>
      <vt:lpstr>Lina is out!</vt:lpstr>
      <vt:lpstr>Poor Lina!</vt:lpstr>
      <vt:lpstr>Lina is mad!!!</vt:lpstr>
      <vt:lpstr>Sweet Revenge!</vt:lpstr>
      <vt:lpstr>Doesn’t Lina look stupid?</vt:lpstr>
      <vt:lpstr>Cast</vt:lpstr>
      <vt:lpstr>The Stars!</vt:lpstr>
      <vt:lpstr>Production</vt:lpstr>
      <vt:lpstr>Hard Work!</vt:lpstr>
      <vt:lpstr>Poor Debbie!</vt:lpstr>
      <vt:lpstr>Hollywood legends</vt:lpstr>
      <vt:lpstr>Songs – We love Them!</vt:lpstr>
      <vt:lpstr>Awards</vt:lpstr>
      <vt:lpstr>More awards????</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Singin’ in the Rain</dc:title>
  <dc:creator>VPSD</dc:creator>
  <cp:lastModifiedBy>VPSD</cp:lastModifiedBy>
  <cp:revision>8</cp:revision>
  <dcterms:created xsi:type="dcterms:W3CDTF">2012-04-15T20:11:54Z</dcterms:created>
  <dcterms:modified xsi:type="dcterms:W3CDTF">2012-04-15T20:38:24Z</dcterms:modified>
</cp:coreProperties>
</file>