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7" r:id="rId9"/>
    <p:sldId id="262" r:id="rId10"/>
    <p:sldId id="268" r:id="rId11"/>
    <p:sldId id="272" r:id="rId12"/>
    <p:sldId id="270" r:id="rId13"/>
    <p:sldId id="271" r:id="rId14"/>
    <p:sldId id="263" r:id="rId15"/>
    <p:sldId id="273" r:id="rId16"/>
    <p:sldId id="264" r:id="rId17"/>
    <p:sldId id="274" r:id="rId18"/>
    <p:sldId id="265" r:id="rId19"/>
    <p:sldId id="275" r:id="rId20"/>
    <p:sldId id="276" r:id="rId21"/>
    <p:sldId id="277" r:id="rId22"/>
    <p:sldId id="278" r:id="rId23"/>
    <p:sldId id="279" r:id="rId24"/>
    <p:sldId id="280" r:id="rId25"/>
    <p:sldId id="281" r:id="rId26"/>
    <p:sldId id="283" r:id="rId27"/>
    <p:sldId id="282"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184711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1773010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2682250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216112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286093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288548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50090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308025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682893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3526097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5FE82-AAF2-4798-8729-2A93B86635A2}" type="datetimeFigureOut">
              <a:rPr lang="en-US" smtClean="0"/>
              <a:t>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8CD10A-B180-4248-A865-F1C4AAB615A7}" type="slidenum">
              <a:rPr lang="en-US" smtClean="0"/>
              <a:t>‹#›</a:t>
            </a:fld>
            <a:endParaRPr lang="en-US" dirty="0"/>
          </a:p>
        </p:txBody>
      </p:sp>
    </p:spTree>
    <p:extLst>
      <p:ext uri="{BB962C8B-B14F-4D97-AF65-F5344CB8AC3E}">
        <p14:creationId xmlns:p14="http://schemas.microsoft.com/office/powerpoint/2010/main" val="2197429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5FE82-AAF2-4798-8729-2A93B86635A2}" type="datetimeFigureOut">
              <a:rPr lang="en-US" smtClean="0"/>
              <a:t>2/1/2012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CD10A-B180-4248-A865-F1C4AAB615A7}" type="slidenum">
              <a:rPr lang="en-US" smtClean="0"/>
              <a:t>‹#›</a:t>
            </a:fld>
            <a:endParaRPr lang="en-US" dirty="0"/>
          </a:p>
        </p:txBody>
      </p:sp>
    </p:spTree>
    <p:extLst>
      <p:ext uri="{BB962C8B-B14F-4D97-AF65-F5344CB8AC3E}">
        <p14:creationId xmlns:p14="http://schemas.microsoft.com/office/powerpoint/2010/main" val="3546310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mdb.com/media/rm1460115712/tt0268978"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ovies.yahoo.com/person/ed-harris/" TargetMode="External"/><Relationship Id="rId7" Type="http://schemas.openxmlformats.org/officeDocument/2006/relationships/hyperlink" Target="http://movies.yahoo.com/person/adam-goldberg/" TargetMode="External"/><Relationship Id="rId2" Type="http://schemas.openxmlformats.org/officeDocument/2006/relationships/hyperlink" Target="http://movies.yahoo.com/person/russell-crowe/" TargetMode="External"/><Relationship Id="rId1" Type="http://schemas.openxmlformats.org/officeDocument/2006/relationships/slideLayout" Target="../slideLayouts/slideLayout2.xml"/><Relationship Id="rId6" Type="http://schemas.openxmlformats.org/officeDocument/2006/relationships/hyperlink" Target="http://movies.yahoo.com/person/paul-bettany/" TargetMode="External"/><Relationship Id="rId5" Type="http://schemas.openxmlformats.org/officeDocument/2006/relationships/hyperlink" Target="http://movies.yahoo.com/person/christopher-plummer/" TargetMode="External"/><Relationship Id="rId4" Type="http://schemas.openxmlformats.org/officeDocument/2006/relationships/hyperlink" Target="http://movies.yahoo.com/person/jennifer-connelly/"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movies.yahoo.com/person/ron-howard/;_ylt=ApcK.PJ2VnOivSuYaA6.YgbtYjIB;_ylu=X3oDMTJqcGJpYzlhBG1pdANNb3ZpZSBFbnRpdHkgT3ZlcnZpZXcgRGlyZWN0b3JzIExpc3QEcG9zAzEEc2VjA01lZGlhRW50aXR5QXR0cmlidXRlc0xpc3RDcmVkaXRz;_ylg=X3oDMTFjcjk4NTY4BGludGwDdXMEbGFuZwNlbi11cwRwc3RhaWQDBHBzdGNhdAMEcHQDBHRlc3QD;_ylv=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mdb.com/title/tt0268978/award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descr="A Beautiful Mind Post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64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74838"/>
            <a:ext cx="8534400" cy="4031873"/>
          </a:xfrm>
          <a:prstGeom prst="rect">
            <a:avLst/>
          </a:prstGeom>
        </p:spPr>
        <p:txBody>
          <a:bodyPr wrap="square">
            <a:spAutoFit/>
          </a:bodyPr>
          <a:lstStyle/>
          <a:p>
            <a:r>
              <a:rPr lang="en-US" sz="3200" dirty="0"/>
              <a:t>Nobody knows for sure what causes schizophrenia. Research suggests that it may be caused by an imbalance of chemicals in the brain. An imbalance in these chemicals can cause messages in the brain to get mixed up. Scientists believe that schizophrenia, like many other illnesses, results from a combination of genetic and environmental factors.</a:t>
            </a:r>
          </a:p>
        </p:txBody>
      </p:sp>
      <p:sp>
        <p:nvSpPr>
          <p:cNvPr id="5" name="Title 4"/>
          <p:cNvSpPr>
            <a:spLocks noGrp="1"/>
          </p:cNvSpPr>
          <p:nvPr>
            <p:ph type="title"/>
          </p:nvPr>
        </p:nvSpPr>
        <p:spPr/>
        <p:txBody>
          <a:bodyPr/>
          <a:lstStyle/>
          <a:p>
            <a:r>
              <a:rPr lang="en-US" dirty="0" smtClean="0"/>
              <a:t>Continued…</a:t>
            </a:r>
            <a:endParaRPr lang="en-US" dirty="0"/>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424234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symptoms vary from person to person. Some may have many symptoms, while you may only have a few. Generally, symptoms fall into 2 categories. They are called </a:t>
            </a:r>
            <a:r>
              <a:rPr lang="en-US" b="1" dirty="0"/>
              <a:t>positive symptoms and negative symptoms</a:t>
            </a:r>
            <a:r>
              <a:rPr lang="en-US" dirty="0"/>
              <a:t>.</a:t>
            </a:r>
          </a:p>
          <a:p>
            <a:endParaRPr lang="en-US" dirty="0"/>
          </a:p>
        </p:txBody>
      </p:sp>
    </p:spTree>
    <p:extLst>
      <p:ext uri="{BB962C8B-B14F-4D97-AF65-F5344CB8AC3E}">
        <p14:creationId xmlns:p14="http://schemas.microsoft.com/office/powerpoint/2010/main" val="684903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Symptoms </a:t>
            </a:r>
            <a:r>
              <a:rPr lang="en-US" b="1" dirty="0"/>
              <a:t>of </a:t>
            </a:r>
            <a:r>
              <a:rPr lang="en-US" b="1" dirty="0" smtClean="0"/>
              <a:t>Schizophrenia</a:t>
            </a:r>
            <a:br>
              <a:rPr lang="en-US" b="1" dirty="0" smtClean="0"/>
            </a:br>
            <a:r>
              <a:rPr lang="en-US" dirty="0" smtClean="0"/>
              <a:t>Positive </a:t>
            </a:r>
            <a:r>
              <a:rPr lang="en-US" dirty="0"/>
              <a:t>symptoms are extra feelings that usually are not present. Examples of positive symptoms include:</a:t>
            </a:r>
            <a:br>
              <a:rPr lang="en-US" dirty="0"/>
            </a:br>
            <a:r>
              <a:rPr lang="en-US" dirty="0"/>
              <a:t>Distortions in thought content (delusions) </a:t>
            </a:r>
            <a:br>
              <a:rPr lang="en-US" dirty="0"/>
            </a:br>
            <a:r>
              <a:rPr lang="en-US" dirty="0"/>
              <a:t>Hearing, seeing, tasting, feeling, or smelling things that others do not experience (hallucinations) </a:t>
            </a:r>
            <a:br>
              <a:rPr lang="en-US" dirty="0"/>
            </a:br>
            <a:r>
              <a:rPr lang="en-US" dirty="0"/>
              <a:t>Disorganized speech and behavior </a:t>
            </a:r>
            <a:br>
              <a:rPr lang="en-US" dirty="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Tree>
    <p:extLst>
      <p:ext uri="{BB962C8B-B14F-4D97-AF65-F5344CB8AC3E}">
        <p14:creationId xmlns:p14="http://schemas.microsoft.com/office/powerpoint/2010/main" val="4210290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a:t>
            </a:r>
            <a:r>
              <a:rPr lang="en-US" dirty="0" smtClean="0"/>
              <a:t>symptoms</a:t>
            </a:r>
            <a:endParaRPr lang="en-US" dirty="0"/>
          </a:p>
        </p:txBody>
      </p:sp>
      <p:sp>
        <p:nvSpPr>
          <p:cNvPr id="3" name="Content Placeholder 2"/>
          <p:cNvSpPr>
            <a:spLocks noGrp="1"/>
          </p:cNvSpPr>
          <p:nvPr>
            <p:ph idx="1"/>
          </p:nvPr>
        </p:nvSpPr>
        <p:spPr/>
        <p:txBody>
          <a:bodyPr>
            <a:normAutofit lnSpcReduction="10000"/>
          </a:bodyPr>
          <a:lstStyle/>
          <a:p>
            <a:r>
              <a:rPr lang="en-US" dirty="0"/>
              <a:t>A</a:t>
            </a:r>
            <a:r>
              <a:rPr lang="en-US" dirty="0" smtClean="0"/>
              <a:t> </a:t>
            </a:r>
            <a:r>
              <a:rPr lang="en-US" i="1" dirty="0"/>
              <a:t>lack</a:t>
            </a:r>
            <a:r>
              <a:rPr lang="en-US" dirty="0"/>
              <a:t> of behaviors or feelings that usually are present. Examples of negative symptoms include:</a:t>
            </a:r>
            <a:br>
              <a:rPr lang="en-US" dirty="0"/>
            </a:br>
            <a:r>
              <a:rPr lang="en-US" dirty="0"/>
              <a:t>Losing interest in everyday activities, such as bathing, grooming, or getting dressed </a:t>
            </a:r>
            <a:br>
              <a:rPr lang="en-US" dirty="0"/>
            </a:br>
            <a:r>
              <a:rPr lang="en-US" dirty="0"/>
              <a:t>Feeling out of touch with other people, family, or friends </a:t>
            </a:r>
            <a:br>
              <a:rPr lang="en-US" dirty="0"/>
            </a:br>
            <a:r>
              <a:rPr lang="en-US" dirty="0"/>
              <a:t>Lack of feeling or emotion (apathy) </a:t>
            </a:r>
            <a:br>
              <a:rPr lang="en-US" dirty="0"/>
            </a:br>
            <a:r>
              <a:rPr lang="en-US" dirty="0"/>
              <a:t>Having little emotion or inappropriate feelings in certain situations</a:t>
            </a:r>
          </a:p>
        </p:txBody>
      </p:sp>
    </p:spTree>
    <p:extLst>
      <p:ext uri="{BB962C8B-B14F-4D97-AF65-F5344CB8AC3E}">
        <p14:creationId xmlns:p14="http://schemas.microsoft.com/office/powerpoint/2010/main" val="3293689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Plot</a:t>
            </a:r>
            <a:endParaRPr lang="en-US" dirty="0"/>
          </a:p>
        </p:txBody>
      </p:sp>
      <p:sp>
        <p:nvSpPr>
          <p:cNvPr id="3" name="Content Placeholder 2"/>
          <p:cNvSpPr>
            <a:spLocks noGrp="1"/>
          </p:cNvSpPr>
          <p:nvPr>
            <p:ph idx="1"/>
          </p:nvPr>
        </p:nvSpPr>
        <p:spPr/>
        <p:txBody>
          <a:bodyPr>
            <a:normAutofit fontScale="70000" lnSpcReduction="20000"/>
          </a:bodyPr>
          <a:lstStyle/>
          <a:p>
            <a:r>
              <a:rPr lang="en-US" dirty="0"/>
              <a:t>Biopic of the famed mathematician John Nash and his lifelong struggles with his mental health. Nash enrolled as a graduate student at Princeton in 1948 and almost immediately stood out as an odd duck. He devoted himself to finding something unique, a mathematical theorem that would be completely original. He kept to himself for the most part and while he went out for drinks with other students, he spends a lot of time with his roommate, Charles, who eventually becomes his best friend. John is soon a professor at MIT where he meets and eventually married a graduate student, Alicia. Over time however John begins to lose his grip on reality, eventually being institutionalized diagnosed with schizophrenia. As the depths of his imaginary world are revealed, Nash withdraws from society and it's not until the 1970s that he makes his first foray back into the world of academics, gradually returning to research and teaching. In 1994, John Nash was awarded the Nobel prize in Economics. </a:t>
            </a:r>
          </a:p>
        </p:txBody>
      </p:sp>
    </p:spTree>
    <p:extLst>
      <p:ext uri="{BB962C8B-B14F-4D97-AF65-F5344CB8AC3E}">
        <p14:creationId xmlns:p14="http://schemas.microsoft.com/office/powerpoint/2010/main" val="2592753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ummary</a:t>
            </a:r>
            <a:endParaRPr lang="en-US" dirty="0"/>
          </a:p>
        </p:txBody>
      </p:sp>
      <p:sp>
        <p:nvSpPr>
          <p:cNvPr id="3" name="Content Placeholder 2"/>
          <p:cNvSpPr>
            <a:spLocks noGrp="1"/>
          </p:cNvSpPr>
          <p:nvPr>
            <p:ph idx="1"/>
          </p:nvPr>
        </p:nvSpPr>
        <p:spPr/>
        <p:txBody>
          <a:bodyPr>
            <a:normAutofit fontScale="77500" lnSpcReduction="20000"/>
          </a:bodyPr>
          <a:lstStyle/>
          <a:p>
            <a:r>
              <a:rPr lang="en-US" dirty="0"/>
              <a:t>At Princeton University, John Nash struggles to make a worthwhile contribution to serve as his legacy to the world of mathematics. He finally makes a revolutionary breakthrough that will eventually earn him the Nobel Prize. After graduate school he turns to teaching, becoming romantically involved with his student Alicia. Meanwhile the government asks his help with breaking Soviet codes, which soon gets him involved in a terrifying conspiracy plot. Nash grows more and more paranoid until a discovery that turns his entire world upside down. Now it is only with Alicia's help that he will be able to recover his mental strength and regain his status as the great mathematician we know him as today. </a:t>
            </a:r>
            <a:r>
              <a:rPr lang="en-US" i="1" dirty="0" smtClean="0"/>
              <a:t> </a:t>
            </a:r>
            <a:endParaRPr lang="en-US" dirty="0"/>
          </a:p>
          <a:p>
            <a:endParaRPr lang="en-US" dirty="0"/>
          </a:p>
        </p:txBody>
      </p:sp>
    </p:spTree>
    <p:extLst>
      <p:ext uri="{BB962C8B-B14F-4D97-AF65-F5344CB8AC3E}">
        <p14:creationId xmlns:p14="http://schemas.microsoft.com/office/powerpoint/2010/main" val="3758275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noAutofit/>
          </a:bodyPr>
          <a:lstStyle/>
          <a:p>
            <a:r>
              <a:rPr lang="en-US" sz="3600" dirty="0" smtClean="0"/>
              <a:t>The </a:t>
            </a:r>
            <a:r>
              <a:rPr lang="en-US" sz="3600" dirty="0"/>
              <a:t>thin line between genius and </a:t>
            </a:r>
            <a:r>
              <a:rPr lang="en-US" sz="3600" dirty="0" smtClean="0"/>
              <a:t>sanity</a:t>
            </a:r>
          </a:p>
          <a:p>
            <a:r>
              <a:rPr lang="en-US" sz="3600" dirty="0" smtClean="0"/>
              <a:t>A </a:t>
            </a:r>
            <a:r>
              <a:rPr lang="en-US" sz="3600" dirty="0"/>
              <a:t>person can overcome great difficulties if they proceed with perseverance and </a:t>
            </a:r>
            <a:r>
              <a:rPr lang="en-US" sz="3600" dirty="0" smtClean="0"/>
              <a:t>purpose</a:t>
            </a:r>
            <a:endParaRPr lang="en-US" sz="3600" dirty="0"/>
          </a:p>
          <a:p>
            <a:r>
              <a:rPr lang="en-US" sz="3600" dirty="0"/>
              <a:t>E</a:t>
            </a:r>
            <a:r>
              <a:rPr lang="en-US" sz="3600" dirty="0" smtClean="0"/>
              <a:t>ven </a:t>
            </a:r>
            <a:r>
              <a:rPr lang="en-US" sz="3600" dirty="0"/>
              <a:t>when one part of the mind is injured, the other parts can do amazing things</a:t>
            </a:r>
            <a:br>
              <a:rPr lang="en-US" sz="3600" dirty="0"/>
            </a:br>
            <a:endParaRPr lang="en-US" sz="3600" dirty="0"/>
          </a:p>
        </p:txBody>
      </p:sp>
    </p:spTree>
    <p:extLst>
      <p:ext uri="{BB962C8B-B14F-4D97-AF65-F5344CB8AC3E}">
        <p14:creationId xmlns:p14="http://schemas.microsoft.com/office/powerpoint/2010/main" val="3747073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normAutofit lnSpcReduction="10000"/>
          </a:bodyPr>
          <a:lstStyle/>
          <a:p>
            <a:r>
              <a:rPr lang="en-US" dirty="0"/>
              <a:t>Appearance vs. </a:t>
            </a:r>
            <a:r>
              <a:rPr lang="en-US" dirty="0" smtClean="0"/>
              <a:t>Reality</a:t>
            </a:r>
          </a:p>
          <a:p>
            <a:r>
              <a:rPr lang="en-US" dirty="0" smtClean="0"/>
              <a:t> Disabilities</a:t>
            </a:r>
          </a:p>
          <a:p>
            <a:r>
              <a:rPr lang="en-US" dirty="0" smtClean="0"/>
              <a:t> Espionage</a:t>
            </a:r>
          </a:p>
          <a:p>
            <a:r>
              <a:rPr lang="en-US" dirty="0" smtClean="0"/>
              <a:t> Family</a:t>
            </a:r>
          </a:p>
          <a:p>
            <a:r>
              <a:rPr lang="en-US" dirty="0" smtClean="0"/>
              <a:t> </a:t>
            </a:r>
            <a:r>
              <a:rPr lang="en-US" dirty="0"/>
              <a:t>Man vs. </a:t>
            </a:r>
            <a:r>
              <a:rPr lang="en-US" dirty="0" smtClean="0"/>
              <a:t>Himself</a:t>
            </a:r>
          </a:p>
          <a:p>
            <a:r>
              <a:rPr lang="en-US" dirty="0" smtClean="0"/>
              <a:t>Marriage Problems</a:t>
            </a:r>
          </a:p>
          <a:p>
            <a:r>
              <a:rPr lang="en-US" dirty="0" smtClean="0"/>
              <a:t> Science</a:t>
            </a:r>
          </a:p>
          <a:p>
            <a:r>
              <a:rPr lang="en-US" dirty="0" smtClean="0"/>
              <a:t> </a:t>
            </a:r>
            <a:r>
              <a:rPr lang="en-US" dirty="0"/>
              <a:t>Search for Significance</a:t>
            </a:r>
          </a:p>
        </p:txBody>
      </p:sp>
    </p:spTree>
    <p:extLst>
      <p:ext uri="{BB962C8B-B14F-4D97-AF65-F5344CB8AC3E}">
        <p14:creationId xmlns:p14="http://schemas.microsoft.com/office/powerpoint/2010/main" val="4180087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look for</a:t>
            </a:r>
            <a:endParaRPr lang="en-US" dirty="0"/>
          </a:p>
        </p:txBody>
      </p:sp>
      <p:sp>
        <p:nvSpPr>
          <p:cNvPr id="3" name="Content Placeholder 2"/>
          <p:cNvSpPr>
            <a:spLocks noGrp="1"/>
          </p:cNvSpPr>
          <p:nvPr>
            <p:ph idx="1"/>
          </p:nvPr>
        </p:nvSpPr>
        <p:spPr/>
        <p:txBody>
          <a:bodyPr>
            <a:normAutofit fontScale="92500"/>
          </a:bodyPr>
          <a:lstStyle/>
          <a:p>
            <a:r>
              <a:rPr lang="en-US" dirty="0" smtClean="0"/>
              <a:t>Notice bars, graphs, patterns, grids – what is the importance of these images?</a:t>
            </a:r>
          </a:p>
          <a:p>
            <a:r>
              <a:rPr lang="en-US" dirty="0" smtClean="0"/>
              <a:t>Pay attention to John’s theory – be able to explain it in your own words.</a:t>
            </a:r>
          </a:p>
          <a:p>
            <a:r>
              <a:rPr lang="en-US" dirty="0" smtClean="0"/>
              <a:t>What is John’s attitude toward his students and their attitude toward him?</a:t>
            </a:r>
          </a:p>
          <a:p>
            <a:r>
              <a:rPr lang="en-US" dirty="0" smtClean="0"/>
              <a:t>Notice the struggle between national concerns and family relationships.  Is it okay to keep secrets from your wife/husband sometimes?</a:t>
            </a:r>
            <a:endParaRPr lang="en-US" dirty="0" smtClean="0"/>
          </a:p>
          <a:p>
            <a:endParaRPr lang="en-US" dirty="0"/>
          </a:p>
        </p:txBody>
      </p:sp>
    </p:spTree>
    <p:extLst>
      <p:ext uri="{BB962C8B-B14F-4D97-AF65-F5344CB8AC3E}">
        <p14:creationId xmlns:p14="http://schemas.microsoft.com/office/powerpoint/2010/main" val="3292250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Day 1</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Princeton: elite university in New England</a:t>
            </a:r>
          </a:p>
          <a:p>
            <a:pPr lvl="0"/>
            <a:r>
              <a:rPr lang="en-US" dirty="0"/>
              <a:t>Cold War: 50-year struggle between the USA and the USSR</a:t>
            </a:r>
          </a:p>
          <a:p>
            <a:pPr lvl="0"/>
            <a:r>
              <a:rPr lang="en-US" dirty="0"/>
              <a:t>fascism: absolute control by the government</a:t>
            </a:r>
          </a:p>
          <a:p>
            <a:pPr lvl="0"/>
            <a:r>
              <a:rPr lang="en-US" dirty="0"/>
              <a:t>cryptography: studying codes, especially for military use</a:t>
            </a:r>
          </a:p>
          <a:p>
            <a:pPr lvl="0"/>
            <a:r>
              <a:rPr lang="en-US" dirty="0"/>
              <a:t>supplicants: people who beg or pray at a religious place</a:t>
            </a:r>
          </a:p>
          <a:p>
            <a:pPr lvl="0"/>
            <a:r>
              <a:rPr lang="en-US" dirty="0"/>
              <a:t>seminal: a new, basic idea that can result in other ideas</a:t>
            </a:r>
          </a:p>
          <a:p>
            <a:pPr lvl="0"/>
            <a:r>
              <a:rPr lang="en-US" dirty="0"/>
              <a:t>innovative: new way of solving a problem</a:t>
            </a:r>
          </a:p>
          <a:p>
            <a:pPr lvl="0"/>
            <a:r>
              <a:rPr lang="en-US" dirty="0"/>
              <a:t>prodigal: someone who acts badly (the story of "The Prodigal Son")</a:t>
            </a:r>
          </a:p>
          <a:p>
            <a:pPr lvl="0"/>
            <a:r>
              <a:rPr lang="en-US" dirty="0"/>
              <a:t>hangover: being sick in the morning after drinking too much alcohol</a:t>
            </a:r>
          </a:p>
          <a:p>
            <a:pPr lvl="0"/>
            <a:r>
              <a:rPr lang="en-US" dirty="0"/>
              <a:t>Kreb</a:t>
            </a:r>
            <a:r>
              <a:rPr lang="en-US" dirty="0"/>
              <a:t> Cycles: the chemical process for turning sunlight into energy within plants</a:t>
            </a:r>
          </a:p>
          <a:p>
            <a:pPr lvl="0"/>
            <a:r>
              <a:rPr lang="en-US" dirty="0"/>
              <a:t>D.H. Lawrence: early 20th-century British author</a:t>
            </a:r>
          </a:p>
          <a:p>
            <a:pPr lvl="0"/>
            <a:r>
              <a:rPr lang="en-US" dirty="0"/>
              <a:t>break the ice: start a conversation with a stranger</a:t>
            </a:r>
          </a:p>
          <a:p>
            <a:endParaRPr lang="en-US" dirty="0"/>
          </a:p>
        </p:txBody>
      </p:sp>
    </p:spTree>
    <p:extLst>
      <p:ext uri="{BB962C8B-B14F-4D97-AF65-F5344CB8AC3E}">
        <p14:creationId xmlns:p14="http://schemas.microsoft.com/office/powerpoint/2010/main" val="373136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Beautiful Mind 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Genre</a:t>
            </a:r>
            <a:r>
              <a:rPr lang="en-US" dirty="0" smtClean="0"/>
              <a:t>: drama </a:t>
            </a:r>
            <a:br>
              <a:rPr lang="en-US" dirty="0" smtClean="0"/>
            </a:br>
            <a:r>
              <a:rPr lang="en-US" dirty="0" smtClean="0"/>
              <a:t/>
            </a:r>
            <a:br>
              <a:rPr lang="en-US" dirty="0" smtClean="0"/>
            </a:br>
            <a:r>
              <a:rPr lang="en-US" b="1" dirty="0" smtClean="0"/>
              <a:t>Rating</a:t>
            </a:r>
            <a:r>
              <a:rPr lang="en-US" dirty="0" smtClean="0"/>
              <a:t>: PG13, sexual themes, violence, language </a:t>
            </a:r>
            <a:br>
              <a:rPr lang="en-US" dirty="0" smtClean="0"/>
            </a:br>
            <a:r>
              <a:rPr lang="en-US" dirty="0" smtClean="0"/>
              <a:t/>
            </a:r>
            <a:br>
              <a:rPr lang="en-US" dirty="0" smtClean="0"/>
            </a:br>
            <a:r>
              <a:rPr lang="en-US" b="1" dirty="0" smtClean="0"/>
              <a:t>English</a:t>
            </a:r>
            <a:r>
              <a:rPr lang="en-US" dirty="0" smtClean="0"/>
              <a:t>: American non-standard, American standard, British standard </a:t>
            </a:r>
            <a:br>
              <a:rPr lang="en-US" dirty="0" smtClean="0"/>
            </a:br>
            <a:r>
              <a:rPr lang="en-US" dirty="0" smtClean="0"/>
              <a:t/>
            </a:r>
            <a:br>
              <a:rPr lang="en-US" dirty="0" smtClean="0"/>
            </a:br>
            <a:r>
              <a:rPr lang="en-US" b="1" dirty="0" smtClean="0"/>
              <a:t>Major Themes</a:t>
            </a:r>
            <a:r>
              <a:rPr lang="en-US" dirty="0" smtClean="0"/>
              <a:t>: Appearance vs. Reality, Disabilities, Disease -mental, Espionage, Family, Man vs. Himself, Marriage Problems, Science, Search for Significance </a:t>
            </a:r>
            <a:br>
              <a:rPr lang="en-US" dirty="0" smtClean="0"/>
            </a:br>
            <a:r>
              <a:rPr lang="en-US" dirty="0" smtClean="0"/>
              <a:t/>
            </a:r>
            <a:br>
              <a:rPr lang="en-US" dirty="0" smtClean="0"/>
            </a:br>
            <a:r>
              <a:rPr lang="en-US" b="1" dirty="0" smtClean="0"/>
              <a:t>Minor Themes</a:t>
            </a:r>
            <a:r>
              <a:rPr lang="en-US" dirty="0" smtClean="0"/>
              <a:t>: Betrayal, Business/Economics, Dating, Divorce, Education. Falling in Love, Family - father problems, Historical, Man vs. Society. Outsiders, Physical Violence, Physical Violence - gun, Technology, War. Young Children </a:t>
            </a:r>
            <a:endParaRPr lang="en-US" dirty="0"/>
          </a:p>
        </p:txBody>
      </p:sp>
    </p:spTree>
    <p:extLst>
      <p:ext uri="{BB962C8B-B14F-4D97-AF65-F5344CB8AC3E}">
        <p14:creationId xmlns:p14="http://schemas.microsoft.com/office/powerpoint/2010/main" val="3525875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Day 2</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a chip on the shoulder: easily made angry.</a:t>
            </a:r>
          </a:p>
          <a:p>
            <a:pPr lvl="0"/>
            <a:r>
              <a:rPr lang="en-US" dirty="0"/>
              <a:t>integers: whole numbers (1,2,3,4,5…)</a:t>
            </a:r>
          </a:p>
          <a:p>
            <a:pPr lvl="0"/>
            <a:r>
              <a:rPr lang="en-US" dirty="0"/>
              <a:t>a helping: one portion of food at a meal</a:t>
            </a:r>
          </a:p>
          <a:p>
            <a:pPr lvl="0"/>
            <a:r>
              <a:rPr lang="en-US" dirty="0"/>
              <a:t>constitutional: refreshment, a bath and shave</a:t>
            </a:r>
          </a:p>
          <a:p>
            <a:pPr lvl="0"/>
            <a:r>
              <a:rPr lang="en-US" dirty="0"/>
              <a:t>have the nerve: act daring </a:t>
            </a:r>
          </a:p>
          <a:p>
            <a:pPr lvl="0"/>
            <a:r>
              <a:rPr lang="en-US" dirty="0"/>
              <a:t>DOD: Department of Defense</a:t>
            </a:r>
          </a:p>
          <a:p>
            <a:pPr lvl="0"/>
            <a:r>
              <a:rPr lang="en-US" dirty="0"/>
              <a:t>hubris: great pride based on accomplishments</a:t>
            </a:r>
          </a:p>
          <a:p>
            <a:pPr lvl="0"/>
            <a:r>
              <a:rPr lang="en-US" dirty="0"/>
              <a:t>cognitive: mental, related to thought</a:t>
            </a:r>
          </a:p>
          <a:p>
            <a:pPr lvl="0"/>
            <a:r>
              <a:rPr lang="en-US" dirty="0"/>
              <a:t>reverie: daydreams, random thoughts</a:t>
            </a:r>
          </a:p>
          <a:p>
            <a:pPr lvl="0"/>
            <a:r>
              <a:rPr lang="en-US" dirty="0"/>
              <a:t>bombs away: (slang) let's begin</a:t>
            </a:r>
          </a:p>
          <a:p>
            <a:pPr lvl="0"/>
            <a:r>
              <a:rPr lang="en-US" dirty="0"/>
              <a:t>intercourse: sexual relations</a:t>
            </a:r>
          </a:p>
          <a:p>
            <a:pPr lvl="0"/>
            <a:r>
              <a:rPr lang="en-US" dirty="0"/>
              <a:t>Einstein: famous physicist who worked at Princeton</a:t>
            </a:r>
          </a:p>
          <a:p>
            <a:pPr lvl="0"/>
            <a:r>
              <a:rPr lang="en-US" dirty="0"/>
              <a:t>Isaac Newton: founder of modern physics</a:t>
            </a:r>
          </a:p>
          <a:p>
            <a:endParaRPr lang="en-US" dirty="0"/>
          </a:p>
        </p:txBody>
      </p:sp>
    </p:spTree>
    <p:extLst>
      <p:ext uri="{BB962C8B-B14F-4D97-AF65-F5344CB8AC3E}">
        <p14:creationId xmlns:p14="http://schemas.microsoft.com/office/powerpoint/2010/main" val="2294472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Day 3</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sorting papers: separating papers</a:t>
            </a:r>
          </a:p>
          <a:p>
            <a:pPr lvl="0"/>
            <a:r>
              <a:rPr lang="en-US" dirty="0"/>
              <a:t>Adam Smith: founder of modern economics, famous for his theory of that self-interest will, in the end, result for the best common good</a:t>
            </a:r>
          </a:p>
          <a:p>
            <a:pPr lvl="0"/>
            <a:r>
              <a:rPr lang="en-US" dirty="0"/>
              <a:t>flies in the face of something: is proof against something</a:t>
            </a:r>
          </a:p>
          <a:p>
            <a:pPr lvl="0"/>
            <a:r>
              <a:rPr lang="en-US" dirty="0"/>
              <a:t>presumptions: basic thoughts that you use to build a theory</a:t>
            </a:r>
          </a:p>
          <a:p>
            <a:pPr lvl="0"/>
            <a:r>
              <a:rPr lang="en-US" dirty="0"/>
              <a:t>breakthrough: new idea that allows new applications</a:t>
            </a:r>
          </a:p>
          <a:p>
            <a:pPr lvl="0"/>
            <a:r>
              <a:rPr lang="en-US" dirty="0"/>
              <a:t>magnitude: large size</a:t>
            </a:r>
          </a:p>
          <a:p>
            <a:pPr lvl="0"/>
            <a:r>
              <a:rPr lang="en-US" dirty="0"/>
              <a:t>preliminary: first</a:t>
            </a:r>
          </a:p>
          <a:p>
            <a:pPr lvl="0"/>
            <a:r>
              <a:rPr lang="en-US" dirty="0"/>
              <a:t>data: information used in research</a:t>
            </a:r>
          </a:p>
          <a:p>
            <a:endParaRPr lang="en-US" dirty="0"/>
          </a:p>
        </p:txBody>
      </p:sp>
    </p:spTree>
    <p:extLst>
      <p:ext uri="{BB962C8B-B14F-4D97-AF65-F5344CB8AC3E}">
        <p14:creationId xmlns:p14="http://schemas.microsoft.com/office/powerpoint/2010/main" val="1305282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Day 3</a:t>
            </a:r>
            <a:endParaRPr lang="en-US" dirty="0"/>
          </a:p>
        </p:txBody>
      </p:sp>
      <p:sp>
        <p:nvSpPr>
          <p:cNvPr id="3" name="Content Placeholder 2"/>
          <p:cNvSpPr>
            <a:spLocks noGrp="1"/>
          </p:cNvSpPr>
          <p:nvPr>
            <p:ph idx="1"/>
          </p:nvPr>
        </p:nvSpPr>
        <p:spPr/>
        <p:txBody>
          <a:bodyPr/>
          <a:lstStyle/>
          <a:p>
            <a:pPr lvl="0"/>
            <a:r>
              <a:rPr lang="en-US" dirty="0"/>
              <a:t>latitude: marks on a map from east to west</a:t>
            </a:r>
          </a:p>
          <a:p>
            <a:pPr lvl="0"/>
            <a:r>
              <a:rPr lang="en-US" dirty="0"/>
              <a:t>longitude: marks on a map from north to south</a:t>
            </a:r>
          </a:p>
          <a:p>
            <a:pPr lvl="0"/>
            <a:r>
              <a:rPr lang="en-US" dirty="0"/>
              <a:t>routing: planning directions</a:t>
            </a:r>
          </a:p>
          <a:p>
            <a:pPr lvl="0"/>
            <a:r>
              <a:rPr lang="en-US" dirty="0"/>
              <a:t>Big Brother: an all-seeing power that judges your actions, usually in government (from George Orwell's 1984). </a:t>
            </a:r>
          </a:p>
          <a:p>
            <a:pPr lvl="0"/>
            <a:r>
              <a:rPr lang="en-US" dirty="0"/>
              <a:t>escort: an official companion</a:t>
            </a:r>
          </a:p>
          <a:p>
            <a:endParaRPr lang="en-US" dirty="0"/>
          </a:p>
        </p:txBody>
      </p:sp>
    </p:spTree>
    <p:extLst>
      <p:ext uri="{BB962C8B-B14F-4D97-AF65-F5344CB8AC3E}">
        <p14:creationId xmlns:p14="http://schemas.microsoft.com/office/powerpoint/2010/main" val="2006956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Day 4</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classified: official secrets (usually in the government)</a:t>
            </a:r>
          </a:p>
          <a:p>
            <a:pPr lvl="0"/>
            <a:r>
              <a:rPr lang="en-US" dirty="0"/>
              <a:t>Pentagon: the U.S. military headquarters in Washington, D.C.</a:t>
            </a:r>
          </a:p>
          <a:p>
            <a:pPr lvl="0"/>
            <a:r>
              <a:rPr lang="en-US" dirty="0"/>
              <a:t>H-Bomb: hydrogen bomb, a very powerful atomic weapon</a:t>
            </a:r>
          </a:p>
          <a:p>
            <a:pPr lvl="0"/>
            <a:r>
              <a:rPr lang="en-US" dirty="0"/>
              <a:t>stress tests: tests that engineers run on mechanical devices</a:t>
            </a:r>
          </a:p>
          <a:p>
            <a:pPr lvl="0"/>
            <a:r>
              <a:rPr lang="en-US" dirty="0"/>
              <a:t>dim: not bright, not smart</a:t>
            </a:r>
          </a:p>
          <a:p>
            <a:pPr lvl="0"/>
            <a:r>
              <a:rPr lang="en-US" dirty="0"/>
              <a:t>MIT: Massachusetts Institute of Technology (one of the most respected technical schools in the world)</a:t>
            </a:r>
          </a:p>
          <a:p>
            <a:pPr lvl="0"/>
            <a:r>
              <a:rPr lang="en-US" dirty="0"/>
              <a:t>Oppenheimer: chief scientist on the development of the atomic bomb</a:t>
            </a:r>
          </a:p>
          <a:p>
            <a:pPr lvl="0"/>
            <a:r>
              <a:rPr lang="en-US" dirty="0"/>
              <a:t>incinerated: completely burned</a:t>
            </a:r>
          </a:p>
          <a:p>
            <a:pPr lvl="0"/>
            <a:r>
              <a:rPr lang="en-US" dirty="0"/>
              <a:t>lone wolf: someone who works alone and doesn't like company</a:t>
            </a:r>
          </a:p>
          <a:p>
            <a:pPr lvl="0"/>
            <a:r>
              <a:rPr lang="en-US" dirty="0"/>
              <a:t>security clearance: official permission to have access to secret information</a:t>
            </a:r>
          </a:p>
          <a:p>
            <a:pPr lvl="0"/>
            <a:r>
              <a:rPr lang="en-US" dirty="0"/>
              <a:t>McCarthy: a very powerful, very anti-Communist Senator in the 1950s</a:t>
            </a:r>
          </a:p>
          <a:p>
            <a:pPr lvl="0"/>
            <a:r>
              <a:rPr lang="en-US" dirty="0"/>
              <a:t>Miss: an unmarried woman (old-fashioned, formal, southern US)</a:t>
            </a:r>
          </a:p>
          <a:p>
            <a:endParaRPr lang="en-US" dirty="0"/>
          </a:p>
        </p:txBody>
      </p:sp>
    </p:spTree>
    <p:extLst>
      <p:ext uri="{BB962C8B-B14F-4D97-AF65-F5344CB8AC3E}">
        <p14:creationId xmlns:p14="http://schemas.microsoft.com/office/powerpoint/2010/main" val="1112848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Day 4</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polishing: making it shine, finishing something</a:t>
            </a:r>
          </a:p>
          <a:p>
            <a:pPr lvl="0"/>
            <a:r>
              <a:rPr lang="en-US" dirty="0"/>
              <a:t>expedite: make it easier to finish a project</a:t>
            </a:r>
          </a:p>
          <a:p>
            <a:pPr lvl="0"/>
            <a:r>
              <a:rPr lang="en-US" dirty="0"/>
              <a:t>interact: communicate with</a:t>
            </a:r>
          </a:p>
          <a:p>
            <a:pPr lvl="0"/>
            <a:r>
              <a:rPr lang="en-US" dirty="0"/>
              <a:t>platonic: non-romantic friendship</a:t>
            </a:r>
          </a:p>
          <a:p>
            <a:pPr lvl="0"/>
            <a:r>
              <a:rPr lang="en-US" dirty="0"/>
              <a:t>pay no mind: ignore</a:t>
            </a:r>
          </a:p>
          <a:p>
            <a:pPr lvl="0"/>
            <a:r>
              <a:rPr lang="en-US" dirty="0"/>
              <a:t>biped: animal with two legs</a:t>
            </a:r>
          </a:p>
          <a:p>
            <a:pPr lvl="0"/>
            <a:r>
              <a:rPr lang="en-US" dirty="0"/>
              <a:t>contrary to all probability: unexpected (very formal)</a:t>
            </a:r>
          </a:p>
          <a:p>
            <a:pPr lvl="0"/>
            <a:r>
              <a:rPr lang="en-US" dirty="0"/>
              <a:t>there's no accounting for tastes: you can't explain what makes people like or dislike something</a:t>
            </a:r>
          </a:p>
          <a:p>
            <a:pPr lvl="0"/>
            <a:r>
              <a:rPr lang="en-US" dirty="0"/>
              <a:t>girlish notions: ideas or dreams that only little girls have, silly romantic ideas</a:t>
            </a:r>
          </a:p>
          <a:p>
            <a:pPr lvl="0"/>
            <a:r>
              <a:rPr lang="en-US" dirty="0"/>
              <a:t>verifiable data: information that can be proved by another researcher</a:t>
            </a:r>
          </a:p>
          <a:p>
            <a:endParaRPr lang="en-US" dirty="0"/>
          </a:p>
        </p:txBody>
      </p:sp>
    </p:spTree>
    <p:extLst>
      <p:ext uri="{BB962C8B-B14F-4D97-AF65-F5344CB8AC3E}">
        <p14:creationId xmlns:p14="http://schemas.microsoft.com/office/powerpoint/2010/main" val="4190346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Questions Day 1</a:t>
            </a:r>
            <a:endParaRPr lang="en-US" dirty="0"/>
          </a:p>
        </p:txBody>
      </p:sp>
      <p:sp>
        <p:nvSpPr>
          <p:cNvPr id="3" name="Content Placeholder 2"/>
          <p:cNvSpPr>
            <a:spLocks noGrp="1"/>
          </p:cNvSpPr>
          <p:nvPr>
            <p:ph idx="1"/>
          </p:nvPr>
        </p:nvSpPr>
        <p:spPr/>
        <p:txBody>
          <a:bodyPr>
            <a:normAutofit fontScale="47500" lnSpcReduction="20000"/>
          </a:bodyPr>
          <a:lstStyle/>
          <a:p>
            <a:pPr lvl="0"/>
            <a:r>
              <a:rPr lang="en-US" dirty="0"/>
              <a:t>Describe the opening sequence when John Nash sees the others. What patterns does he see? Why is this important?</a:t>
            </a:r>
          </a:p>
          <a:p>
            <a:pPr lvl="0"/>
            <a:r>
              <a:rPr lang="en-US" dirty="0"/>
              <a:t>What is Nash's role at Princeton?</a:t>
            </a:r>
          </a:p>
          <a:p>
            <a:pPr lvl="0"/>
            <a:r>
              <a:rPr lang="en-US" dirty="0"/>
              <a:t>What are the prizes the students talk about?</a:t>
            </a:r>
          </a:p>
          <a:p>
            <a:pPr lvl="0"/>
            <a:r>
              <a:rPr lang="en-US" dirty="0"/>
              <a:t>How does Nash relate to the other students? What does he think of them? What do they think of him? What does he do that is inappropriate?</a:t>
            </a:r>
          </a:p>
          <a:p>
            <a:pPr lvl="0"/>
            <a:r>
              <a:rPr lang="en-US" dirty="0"/>
              <a:t>Describe Nash as a student. What are his problems? Why does he have these problems?</a:t>
            </a:r>
          </a:p>
          <a:p>
            <a:pPr lvl="0"/>
            <a:r>
              <a:rPr lang="en-US" dirty="0"/>
              <a:t>What does Nash think of himself? Is his self-assessment accurate?</a:t>
            </a:r>
          </a:p>
          <a:p>
            <a:pPr lvl="0"/>
            <a:r>
              <a:rPr lang="en-US" dirty="0"/>
              <a:t>What does Nash mean when he says, "The game is flawed"? Why does he say this? </a:t>
            </a:r>
          </a:p>
          <a:p>
            <a:pPr lvl="0"/>
            <a:r>
              <a:rPr lang="en-US" dirty="0"/>
              <a:t>How does Nash's mind work? How does he see patterns? How do the filmmakers show this?</a:t>
            </a:r>
          </a:p>
          <a:p>
            <a:pPr lvl="0"/>
            <a:r>
              <a:rPr lang="en-US" dirty="0"/>
              <a:t>What is meant by the statement, "In competitive behavior, </a:t>
            </a:r>
            <a:r>
              <a:rPr lang="en-US" dirty="0" smtClean="0"/>
              <a:t>someone </a:t>
            </a:r>
            <a:r>
              <a:rPr lang="en-US" dirty="0"/>
              <a:t>always loses"? Do you agree</a:t>
            </a:r>
            <a:r>
              <a:rPr lang="en-US" dirty="0" smtClean="0"/>
              <a:t>?</a:t>
            </a:r>
          </a:p>
          <a:p>
            <a:pPr lvl="0"/>
            <a:r>
              <a:rPr lang="en-US" dirty="0"/>
              <a:t>Why do all of the professors give their pens to one man? </a:t>
            </a:r>
          </a:p>
          <a:p>
            <a:pPr lvl="0"/>
            <a:r>
              <a:rPr lang="en-US" dirty="0"/>
              <a:t>Why didn't John get a fellowship? What are his problems?</a:t>
            </a:r>
          </a:p>
          <a:p>
            <a:pPr lvl="0"/>
            <a:r>
              <a:rPr lang="en-US" dirty="0"/>
              <a:t>What does John mean when he says, "I can't fail! This is all I have!" Do you agree with him? What will happen to him if he fails? </a:t>
            </a:r>
          </a:p>
          <a:p>
            <a:pPr lvl="0"/>
            <a:endParaRPr lang="en-US" dirty="0"/>
          </a:p>
          <a:p>
            <a:endParaRPr lang="en-US" dirty="0"/>
          </a:p>
        </p:txBody>
      </p:sp>
    </p:spTree>
    <p:extLst>
      <p:ext uri="{BB962C8B-B14F-4D97-AF65-F5344CB8AC3E}">
        <p14:creationId xmlns:p14="http://schemas.microsoft.com/office/powerpoint/2010/main" val="3720614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0"/>
            <a:ext cx="8991600" cy="3108543"/>
          </a:xfrm>
          <a:prstGeom prst="rect">
            <a:avLst/>
          </a:prstGeom>
        </p:spPr>
        <p:txBody>
          <a:bodyPr wrap="square">
            <a:spAutoFit/>
          </a:bodyPr>
          <a:lstStyle/>
          <a:p>
            <a:pPr lvl="0"/>
            <a:r>
              <a:rPr lang="en-US" sz="2800" dirty="0"/>
              <a:t>Why do all of the professors give their pens to one man? </a:t>
            </a:r>
            <a:endParaRPr lang="en-US" sz="2800" dirty="0" smtClean="0"/>
          </a:p>
          <a:p>
            <a:pPr lvl="0"/>
            <a:endParaRPr lang="en-US" sz="2800" dirty="0"/>
          </a:p>
          <a:p>
            <a:pPr lvl="0"/>
            <a:r>
              <a:rPr lang="en-US" sz="2800" dirty="0"/>
              <a:t>Why didn't John get a fellowship? What are his problems</a:t>
            </a:r>
            <a:r>
              <a:rPr lang="en-US" sz="2800" dirty="0" smtClean="0"/>
              <a:t>?</a:t>
            </a:r>
          </a:p>
          <a:p>
            <a:pPr lvl="0"/>
            <a:endParaRPr lang="en-US" sz="2800" dirty="0"/>
          </a:p>
          <a:p>
            <a:pPr lvl="0"/>
            <a:r>
              <a:rPr lang="en-US" sz="2800" dirty="0"/>
              <a:t>What does John mean when he says, "I can't fail! This is all I have!" Do you agree with him? What will happen to him if he fails? </a:t>
            </a:r>
          </a:p>
        </p:txBody>
      </p:sp>
    </p:spTree>
    <p:extLst>
      <p:ext uri="{BB962C8B-B14F-4D97-AF65-F5344CB8AC3E}">
        <p14:creationId xmlns:p14="http://schemas.microsoft.com/office/powerpoint/2010/main" val="2557034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Questions Day 2</a:t>
            </a:r>
            <a:endParaRPr lang="en-US" dirty="0"/>
          </a:p>
        </p:txBody>
      </p:sp>
      <p:sp>
        <p:nvSpPr>
          <p:cNvPr id="3" name="Content Placeholder 2"/>
          <p:cNvSpPr>
            <a:spLocks noGrp="1"/>
          </p:cNvSpPr>
          <p:nvPr>
            <p:ph idx="1"/>
          </p:nvPr>
        </p:nvSpPr>
        <p:spPr/>
        <p:txBody>
          <a:bodyPr/>
          <a:lstStyle/>
          <a:p>
            <a:pPr lvl="0"/>
            <a:r>
              <a:rPr lang="en-US" dirty="0"/>
              <a:t>What is John's theory? Explain it in your own words. Why is it important?</a:t>
            </a:r>
          </a:p>
          <a:p>
            <a:pPr lvl="0"/>
            <a:r>
              <a:rPr lang="en-US" dirty="0"/>
              <a:t>What does John get for his theory?</a:t>
            </a:r>
          </a:p>
          <a:p>
            <a:pPr lvl="0"/>
            <a:r>
              <a:rPr lang="en-US" dirty="0"/>
              <a:t>Describe John's relationship to the others after he gets the prize. Does he have friends now?</a:t>
            </a:r>
          </a:p>
          <a:p>
            <a:pPr lvl="0"/>
            <a:r>
              <a:rPr lang="en-US" dirty="0"/>
              <a:t>What is John's job?</a:t>
            </a:r>
          </a:p>
          <a:p>
            <a:pPr lvl="0"/>
            <a:r>
              <a:rPr lang="en-US" dirty="0"/>
              <a:t>What code does he break?</a:t>
            </a:r>
          </a:p>
          <a:p>
            <a:endParaRPr lang="en-US" dirty="0"/>
          </a:p>
        </p:txBody>
      </p:sp>
    </p:spTree>
    <p:extLst>
      <p:ext uri="{BB962C8B-B14F-4D97-AF65-F5344CB8AC3E}">
        <p14:creationId xmlns:p14="http://schemas.microsoft.com/office/powerpoint/2010/main" val="2036738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Questions Day 3</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Describe Nash as a teacher. What is his attitude toward his students? What is there attitude toward him? Why?</a:t>
            </a:r>
          </a:p>
          <a:p>
            <a:pPr lvl="0"/>
            <a:r>
              <a:rPr lang="en-US" dirty="0"/>
              <a:t>How does the female student handle the problem? Explain how this relates to Nash's theory. </a:t>
            </a:r>
          </a:p>
          <a:p>
            <a:pPr lvl="0"/>
            <a:r>
              <a:rPr lang="en-US" dirty="0"/>
              <a:t>What does William </a:t>
            </a:r>
            <a:r>
              <a:rPr lang="en-US" dirty="0"/>
              <a:t>Parcher</a:t>
            </a:r>
            <a:r>
              <a:rPr lang="en-US" dirty="0"/>
              <a:t> want from Nash? </a:t>
            </a:r>
          </a:p>
          <a:p>
            <a:pPr lvl="0"/>
            <a:r>
              <a:rPr lang="en-US" dirty="0"/>
              <a:t>Why does </a:t>
            </a:r>
            <a:r>
              <a:rPr lang="en-US" dirty="0"/>
              <a:t>Parcher</a:t>
            </a:r>
            <a:r>
              <a:rPr lang="en-US" dirty="0"/>
              <a:t> think Nash will be good at this job? List as many specific reasons as you can. </a:t>
            </a:r>
          </a:p>
          <a:p>
            <a:pPr lvl="0"/>
            <a:r>
              <a:rPr lang="en-US" dirty="0"/>
              <a:t>How does Nash respond to </a:t>
            </a:r>
            <a:r>
              <a:rPr lang="en-US" dirty="0"/>
              <a:t>Parcher</a:t>
            </a:r>
            <a:r>
              <a:rPr lang="en-US" dirty="0"/>
              <a:t>? Why does he respond this way?</a:t>
            </a:r>
          </a:p>
          <a:p>
            <a:pPr lvl="0"/>
            <a:r>
              <a:rPr lang="en-US" dirty="0"/>
              <a:t>What is Nash's new job?</a:t>
            </a:r>
          </a:p>
          <a:p>
            <a:pPr lvl="0"/>
            <a:r>
              <a:rPr lang="en-US" dirty="0"/>
              <a:t>How does Nash act toward his date at the party? Why does he act this way?</a:t>
            </a:r>
          </a:p>
          <a:p>
            <a:pPr lvl="0"/>
            <a:r>
              <a:rPr lang="en-US" dirty="0"/>
              <a:t>Why is the woman attracted to Nash?</a:t>
            </a:r>
          </a:p>
          <a:p>
            <a:endParaRPr lang="en-US" dirty="0"/>
          </a:p>
        </p:txBody>
      </p:sp>
    </p:spTree>
    <p:extLst>
      <p:ext uri="{BB962C8B-B14F-4D97-AF65-F5344CB8AC3E}">
        <p14:creationId xmlns:p14="http://schemas.microsoft.com/office/powerpoint/2010/main" val="2747373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Questions Day 4</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Why does Nash take packages to the drop box? What is in the packages?</a:t>
            </a:r>
          </a:p>
          <a:p>
            <a:pPr lvl="0"/>
            <a:r>
              <a:rPr lang="en-US" dirty="0"/>
              <a:t>Explain the conversation at the picnic. Does Alicia love Nash? Why? Does Nash love Alicia? Why?</a:t>
            </a:r>
          </a:p>
          <a:p>
            <a:pPr lvl="0"/>
            <a:r>
              <a:rPr lang="en-US" dirty="0"/>
              <a:t>What does Nash think of marriage? Summarize his talk with Charles. What are Nash's concerns? How does Charles respond to those concerns? Do you agree with Charles?</a:t>
            </a:r>
          </a:p>
          <a:p>
            <a:pPr lvl="0"/>
            <a:r>
              <a:rPr lang="en-US" dirty="0"/>
              <a:t>Who is chasing William and Nash? </a:t>
            </a:r>
          </a:p>
          <a:p>
            <a:pPr lvl="0"/>
            <a:r>
              <a:rPr lang="en-US" dirty="0"/>
              <a:t>How does Nash respond in the car chase? Is he a hero? Is he a coward?</a:t>
            </a:r>
          </a:p>
          <a:p>
            <a:endParaRPr lang="en-US" dirty="0"/>
          </a:p>
        </p:txBody>
      </p:sp>
    </p:spTree>
    <p:extLst>
      <p:ext uri="{BB962C8B-B14F-4D97-AF65-F5344CB8AC3E}">
        <p14:creationId xmlns:p14="http://schemas.microsoft.com/office/powerpoint/2010/main" val="199836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Based on a True Story</a:t>
            </a:r>
            <a:endParaRPr lang="en-US" dirty="0"/>
          </a:p>
        </p:txBody>
      </p:sp>
      <p:sp>
        <p:nvSpPr>
          <p:cNvPr id="3" name="Content Placeholder 2"/>
          <p:cNvSpPr>
            <a:spLocks noGrp="1"/>
          </p:cNvSpPr>
          <p:nvPr>
            <p:ph idx="1"/>
          </p:nvPr>
        </p:nvSpPr>
        <p:spPr/>
        <p:txBody>
          <a:bodyPr/>
          <a:lstStyle/>
          <a:p>
            <a:r>
              <a:rPr lang="en-US" dirty="0" smtClean="0"/>
              <a:t>Sylvia </a:t>
            </a:r>
            <a:r>
              <a:rPr lang="en-US" dirty="0"/>
              <a:t>N</a:t>
            </a:r>
            <a:r>
              <a:rPr lang="en-US" dirty="0" smtClean="0"/>
              <a:t>asar’s</a:t>
            </a:r>
            <a:r>
              <a:rPr lang="en-US" dirty="0" smtClean="0"/>
              <a:t> biography of John Nash</a:t>
            </a:r>
          </a:p>
          <a:p>
            <a:r>
              <a:rPr lang="en-US" dirty="0" smtClean="0"/>
              <a:t>Hollywood often changes or </a:t>
            </a:r>
            <a:r>
              <a:rPr lang="en-US" dirty="0" smtClean="0"/>
              <a:t>omits </a:t>
            </a:r>
            <a:r>
              <a:rPr lang="en-US" dirty="0" smtClean="0"/>
              <a:t>items to illicit a particular response.</a:t>
            </a:r>
          </a:p>
          <a:p>
            <a:r>
              <a:rPr lang="en-US" dirty="0" smtClean="0"/>
              <a:t>Significant aspects of Nash’s life left out</a:t>
            </a:r>
          </a:p>
          <a:p>
            <a:pPr lvl="1"/>
            <a:r>
              <a:rPr lang="en-US" dirty="0" smtClean="0"/>
              <a:t>These aspects paint a negative image of the hero</a:t>
            </a:r>
          </a:p>
          <a:p>
            <a:pPr lvl="1"/>
            <a:r>
              <a:rPr lang="en-US" dirty="0" smtClean="0"/>
              <a:t>These aspects do not fit with the theme of “triumph of the human spirit.”</a:t>
            </a:r>
          </a:p>
          <a:p>
            <a:pPr lvl="1"/>
            <a:endParaRPr lang="en-US" dirty="0"/>
          </a:p>
        </p:txBody>
      </p:sp>
    </p:spTree>
    <p:extLst>
      <p:ext uri="{BB962C8B-B14F-4D97-AF65-F5344CB8AC3E}">
        <p14:creationId xmlns:p14="http://schemas.microsoft.com/office/powerpoint/2010/main" val="3419009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7679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Cast</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5091875"/>
              </p:ext>
            </p:extLst>
          </p:nvPr>
        </p:nvGraphicFramePr>
        <p:xfrm>
          <a:off x="457200" y="2765901"/>
          <a:ext cx="8229600" cy="3474720"/>
        </p:xfrm>
        <a:graphic>
          <a:graphicData uri="http://schemas.openxmlformats.org/drawingml/2006/table">
            <a:tbl>
              <a:tblPr/>
              <a:tblGrid>
                <a:gridCol w="4114800"/>
                <a:gridCol w="4114800"/>
              </a:tblGrid>
              <a:tr h="0">
                <a:tc>
                  <a:txBody>
                    <a:bodyPr/>
                    <a:lstStyle/>
                    <a:p>
                      <a:pPr rtl="0"/>
                      <a:r>
                        <a:rPr lang="en-US" sz="3200" b="1" dirty="0">
                          <a:hlinkClick r:id="rId2" action="ppaction://hlinkfile"/>
                        </a:rPr>
                        <a:t>Russell Crowe</a:t>
                      </a:r>
                      <a:endParaRPr lang="en-US" sz="3200" b="1" dirty="0"/>
                    </a:p>
                  </a:txBody>
                  <a:tcPr anchor="ctr">
                    <a:lnL>
                      <a:noFill/>
                    </a:lnL>
                    <a:lnR>
                      <a:noFill/>
                    </a:lnR>
                    <a:lnT>
                      <a:noFill/>
                    </a:lnT>
                    <a:lnB>
                      <a:noFill/>
                    </a:lnB>
                  </a:tcPr>
                </a:tc>
                <a:tc>
                  <a:txBody>
                    <a:bodyPr/>
                    <a:lstStyle/>
                    <a:p>
                      <a:pPr rtl="0"/>
                      <a:r>
                        <a:rPr lang="en-US" dirty="0"/>
                        <a:t>John Forbes Nash, Jr</a:t>
                      </a:r>
                    </a:p>
                  </a:txBody>
                  <a:tcPr anchor="ctr">
                    <a:lnL>
                      <a:noFill/>
                    </a:lnL>
                    <a:lnR>
                      <a:noFill/>
                    </a:lnR>
                    <a:lnT>
                      <a:noFill/>
                    </a:lnT>
                    <a:lnB>
                      <a:noFill/>
                    </a:lnB>
                  </a:tcPr>
                </a:tc>
              </a:tr>
              <a:tr h="0">
                <a:tc>
                  <a:txBody>
                    <a:bodyPr/>
                    <a:lstStyle/>
                    <a:p>
                      <a:pPr rtl="0"/>
                      <a:r>
                        <a:rPr lang="en-US" sz="3200" b="1" dirty="0">
                          <a:hlinkClick r:id="rId3" action="ppaction://hlinkfile"/>
                        </a:rPr>
                        <a:t>Ed Harris</a:t>
                      </a:r>
                      <a:endParaRPr lang="en-US" sz="3200" b="1" dirty="0"/>
                    </a:p>
                  </a:txBody>
                  <a:tcPr anchor="ctr">
                    <a:lnL>
                      <a:noFill/>
                    </a:lnL>
                    <a:lnR>
                      <a:noFill/>
                    </a:lnR>
                    <a:lnT>
                      <a:noFill/>
                    </a:lnT>
                    <a:lnB>
                      <a:noFill/>
                    </a:lnB>
                  </a:tcPr>
                </a:tc>
                <a:tc>
                  <a:txBody>
                    <a:bodyPr/>
                    <a:lstStyle/>
                    <a:p>
                      <a:pPr rtl="0"/>
                      <a:r>
                        <a:rPr lang="en-US" dirty="0"/>
                        <a:t>William Parcher</a:t>
                      </a:r>
                    </a:p>
                  </a:txBody>
                  <a:tcPr anchor="ctr">
                    <a:lnL>
                      <a:noFill/>
                    </a:lnL>
                    <a:lnR>
                      <a:noFill/>
                    </a:lnR>
                    <a:lnT>
                      <a:noFill/>
                    </a:lnT>
                    <a:lnB>
                      <a:noFill/>
                    </a:lnB>
                  </a:tcPr>
                </a:tc>
              </a:tr>
              <a:tr h="0">
                <a:tc>
                  <a:txBody>
                    <a:bodyPr/>
                    <a:lstStyle/>
                    <a:p>
                      <a:pPr rtl="0"/>
                      <a:r>
                        <a:rPr lang="en-US" sz="3200" b="1" dirty="0">
                          <a:hlinkClick r:id="rId4" action="ppaction://hlinkfile"/>
                        </a:rPr>
                        <a:t>Jennifer Connelly</a:t>
                      </a:r>
                      <a:endParaRPr lang="en-US" sz="3200" b="1" dirty="0"/>
                    </a:p>
                  </a:txBody>
                  <a:tcPr anchor="ctr">
                    <a:lnL>
                      <a:noFill/>
                    </a:lnL>
                    <a:lnR>
                      <a:noFill/>
                    </a:lnR>
                    <a:lnT>
                      <a:noFill/>
                    </a:lnT>
                    <a:lnB>
                      <a:noFill/>
                    </a:lnB>
                  </a:tcPr>
                </a:tc>
                <a:tc>
                  <a:txBody>
                    <a:bodyPr/>
                    <a:lstStyle/>
                    <a:p>
                      <a:pPr rtl="0"/>
                      <a:r>
                        <a:rPr lang="en-US" dirty="0"/>
                        <a:t>Alicia Nash</a:t>
                      </a:r>
                    </a:p>
                  </a:txBody>
                  <a:tcPr anchor="ctr">
                    <a:lnL>
                      <a:noFill/>
                    </a:lnL>
                    <a:lnR>
                      <a:noFill/>
                    </a:lnR>
                    <a:lnT>
                      <a:noFill/>
                    </a:lnT>
                    <a:lnB>
                      <a:noFill/>
                    </a:lnB>
                  </a:tcPr>
                </a:tc>
              </a:tr>
              <a:tr h="0">
                <a:tc>
                  <a:txBody>
                    <a:bodyPr/>
                    <a:lstStyle/>
                    <a:p>
                      <a:pPr rtl="0"/>
                      <a:r>
                        <a:rPr lang="en-US" sz="3200" b="1" dirty="0">
                          <a:hlinkClick r:id="rId5" action="ppaction://hlinkfile"/>
                        </a:rPr>
                        <a:t>Christopher Plummer</a:t>
                      </a:r>
                      <a:endParaRPr lang="en-US" sz="3200" b="1" dirty="0"/>
                    </a:p>
                  </a:txBody>
                  <a:tcPr anchor="ctr">
                    <a:lnL>
                      <a:noFill/>
                    </a:lnL>
                    <a:lnR>
                      <a:noFill/>
                    </a:lnR>
                    <a:lnT>
                      <a:noFill/>
                    </a:lnT>
                    <a:lnB>
                      <a:noFill/>
                    </a:lnB>
                  </a:tcPr>
                </a:tc>
                <a:tc>
                  <a:txBody>
                    <a:bodyPr/>
                    <a:lstStyle/>
                    <a:p>
                      <a:pPr rtl="0"/>
                      <a:r>
                        <a:rPr lang="en-US" dirty="0"/>
                        <a:t>Doctor Rosen</a:t>
                      </a:r>
                    </a:p>
                  </a:txBody>
                  <a:tcPr anchor="ctr">
                    <a:lnL>
                      <a:noFill/>
                    </a:lnL>
                    <a:lnR>
                      <a:noFill/>
                    </a:lnR>
                    <a:lnT>
                      <a:noFill/>
                    </a:lnT>
                    <a:lnB>
                      <a:noFill/>
                    </a:lnB>
                  </a:tcPr>
                </a:tc>
              </a:tr>
              <a:tr h="0">
                <a:tc>
                  <a:txBody>
                    <a:bodyPr/>
                    <a:lstStyle/>
                    <a:p>
                      <a:pPr rtl="0"/>
                      <a:r>
                        <a:rPr lang="en-US" sz="3200" b="1" dirty="0">
                          <a:hlinkClick r:id="rId6" action="ppaction://hlinkfile"/>
                        </a:rPr>
                        <a:t>Paul Bettany</a:t>
                      </a:r>
                      <a:endParaRPr lang="en-US" sz="3200" b="1" dirty="0"/>
                    </a:p>
                  </a:txBody>
                  <a:tcPr anchor="ctr">
                    <a:lnL>
                      <a:noFill/>
                    </a:lnL>
                    <a:lnR>
                      <a:noFill/>
                    </a:lnR>
                    <a:lnT>
                      <a:noFill/>
                    </a:lnT>
                    <a:lnB>
                      <a:noFill/>
                    </a:lnB>
                  </a:tcPr>
                </a:tc>
                <a:tc>
                  <a:txBody>
                    <a:bodyPr/>
                    <a:lstStyle/>
                    <a:p>
                      <a:pPr rtl="0"/>
                      <a:r>
                        <a:rPr lang="en-US" dirty="0"/>
                        <a:t>Charles Herman</a:t>
                      </a:r>
                    </a:p>
                  </a:txBody>
                  <a:tcPr anchor="ctr">
                    <a:lnL>
                      <a:noFill/>
                    </a:lnL>
                    <a:lnR>
                      <a:noFill/>
                    </a:lnR>
                    <a:lnT>
                      <a:noFill/>
                    </a:lnT>
                    <a:lnB>
                      <a:noFill/>
                    </a:lnB>
                  </a:tcPr>
                </a:tc>
              </a:tr>
              <a:tr h="0">
                <a:tc>
                  <a:txBody>
                    <a:bodyPr/>
                    <a:lstStyle/>
                    <a:p>
                      <a:pPr rtl="0"/>
                      <a:r>
                        <a:rPr lang="en-US" sz="3200" b="1" dirty="0">
                          <a:hlinkClick r:id="rId7" action="ppaction://hlinkfile"/>
                        </a:rPr>
                        <a:t>Adam Goldberg</a:t>
                      </a:r>
                      <a:endParaRPr lang="en-US" sz="3200" b="1" dirty="0"/>
                    </a:p>
                  </a:txBody>
                  <a:tcPr anchor="ctr">
                    <a:lnL>
                      <a:noFill/>
                    </a:lnL>
                    <a:lnR>
                      <a:noFill/>
                    </a:lnR>
                    <a:lnT>
                      <a:noFill/>
                    </a:lnT>
                    <a:lnB>
                      <a:noFill/>
                    </a:lnB>
                  </a:tcPr>
                </a:tc>
                <a:tc>
                  <a:txBody>
                    <a:bodyPr/>
                    <a:lstStyle/>
                    <a:p>
                      <a:pPr rtl="0"/>
                      <a:r>
                        <a:rPr lang="en-US" dirty="0"/>
                        <a:t>Sol</a:t>
                      </a:r>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457200" y="2709332"/>
            <a:ext cx="184731"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57118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524170"/>
              </p:ext>
            </p:extLst>
          </p:nvPr>
        </p:nvGraphicFramePr>
        <p:xfrm>
          <a:off x="457200" y="3497421"/>
          <a:ext cx="8229600" cy="2651760"/>
        </p:xfrm>
        <a:graphic>
          <a:graphicData uri="http://schemas.openxmlformats.org/drawingml/2006/table">
            <a:tbl>
              <a:tblPr/>
              <a:tblGrid>
                <a:gridCol w="4114800"/>
                <a:gridCol w="4114800"/>
              </a:tblGrid>
              <a:tr h="0">
                <a:tc>
                  <a:txBody>
                    <a:bodyPr/>
                    <a:lstStyle/>
                    <a:p>
                      <a:pPr rtl="0"/>
                      <a:r>
                        <a:rPr lang="en-US" sz="5400" b="1" dirty="0">
                          <a:hlinkClick r:id="rId2" action="ppaction://hlinkfile"/>
                        </a:rPr>
                        <a:t>Ron Howard</a:t>
                      </a:r>
                      <a:endParaRPr lang="en-US" sz="5400" b="1" dirty="0"/>
                    </a:p>
                  </a:txBody>
                  <a:tcPr anchor="ctr">
                    <a:lnL>
                      <a:noFill/>
                    </a:lnL>
                    <a:lnR>
                      <a:noFill/>
                    </a:lnR>
                    <a:lnT>
                      <a:noFill/>
                    </a:lnT>
                    <a:lnB>
                      <a:noFill/>
                    </a:lnB>
                  </a:tcPr>
                </a:tc>
                <a:tc>
                  <a:txBody>
                    <a:bodyPr/>
                    <a:lstStyle/>
                    <a:p>
                      <a:pPr rtl="0"/>
                      <a:r>
                        <a:rPr lang="en-US" sz="5400" dirty="0"/>
                        <a:t>Director</a:t>
                      </a:r>
                    </a:p>
                  </a:txBody>
                  <a:tcPr anchor="ctr">
                    <a:lnL>
                      <a:noFill/>
                    </a:lnL>
                    <a:lnR>
                      <a:noFill/>
                    </a:lnR>
                    <a:lnT>
                      <a:noFill/>
                    </a:lnT>
                    <a:lnB>
                      <a:noFill/>
                    </a:lnB>
                  </a:tcPr>
                </a:tc>
              </a:tr>
              <a:tr h="0">
                <a:tc>
                  <a:txBody>
                    <a:bodyPr/>
                    <a:lstStyle/>
                    <a:p>
                      <a:pPr rtl="0"/>
                      <a:r>
                        <a:rPr lang="en-US" sz="5400" b="1" dirty="0"/>
                        <a:t>Todd Hallowell</a:t>
                      </a:r>
                    </a:p>
                  </a:txBody>
                  <a:tcPr anchor="ctr">
                    <a:lnL>
                      <a:noFill/>
                    </a:lnL>
                    <a:lnR>
                      <a:noFill/>
                    </a:lnR>
                    <a:lnT>
                      <a:noFill/>
                    </a:lnT>
                    <a:lnB>
                      <a:noFill/>
                    </a:lnB>
                  </a:tcPr>
                </a:tc>
                <a:tc>
                  <a:txBody>
                    <a:bodyPr/>
                    <a:lstStyle/>
                    <a:p>
                      <a:endParaRPr lang="en-US" sz="5400" dirty="0"/>
                    </a:p>
                  </a:txBody>
                  <a:tcPr>
                    <a:lnL>
                      <a:noFill/>
                    </a:lnL>
                    <a:lnT>
                      <a:noFill/>
                    </a:lnT>
                  </a:tcPr>
                </a:tc>
              </a:tr>
            </a:tbl>
          </a:graphicData>
        </a:graphic>
      </p:graphicFrame>
      <p:sp>
        <p:nvSpPr>
          <p:cNvPr id="5" name="Rectangle 1"/>
          <p:cNvSpPr>
            <a:spLocks noChangeArrowheads="1"/>
          </p:cNvSpPr>
          <p:nvPr/>
        </p:nvSpPr>
        <p:spPr bwMode="auto">
          <a:xfrm>
            <a:off x="595751" y="3725863"/>
            <a:ext cx="184731"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5919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http://www.imdb.com/title/tt0268978/awards</a:t>
            </a:r>
            <a:endParaRPr lang="en-US" dirty="0" smtClean="0"/>
          </a:p>
          <a:p>
            <a:endParaRPr lang="en-US" dirty="0"/>
          </a:p>
          <a:p>
            <a:endParaRPr lang="en-US" dirty="0" smtClean="0"/>
          </a:p>
          <a:p>
            <a:r>
              <a:rPr lang="en-US" dirty="0" smtClean="0">
                <a:effectLst/>
              </a:rPr>
              <a:t>Classes will dull your mind, destroy the potential for authentic creativity.</a:t>
            </a:r>
          </a:p>
          <a:p>
            <a:endParaRPr lang="en-US" dirty="0" smtClean="0">
              <a:effectLst/>
            </a:endParaRPr>
          </a:p>
          <a:p>
            <a:r>
              <a:rPr lang="en-US" dirty="0" smtClean="0">
                <a:effectLst/>
              </a:rPr>
              <a:t> I've made the most important discovery of my life. It's only in the mysterious equation of love that any logical reasons can be found. I'm only here tonight because of you. You are the only reason I am... you are all my reasons</a:t>
            </a:r>
            <a:endParaRPr lang="en-US" dirty="0"/>
          </a:p>
        </p:txBody>
      </p:sp>
    </p:spTree>
    <p:extLst>
      <p:ext uri="{BB962C8B-B14F-4D97-AF65-F5344CB8AC3E}">
        <p14:creationId xmlns:p14="http://schemas.microsoft.com/office/powerpoint/2010/main" val="3724306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John Nash</a:t>
            </a:r>
            <a:endParaRPr lang="en-US" dirty="0"/>
          </a:p>
        </p:txBody>
      </p:sp>
      <p:sp>
        <p:nvSpPr>
          <p:cNvPr id="3" name="Content Placeholder 2"/>
          <p:cNvSpPr>
            <a:spLocks noGrp="1"/>
          </p:cNvSpPr>
          <p:nvPr>
            <p:ph idx="1"/>
          </p:nvPr>
        </p:nvSpPr>
        <p:spPr/>
        <p:txBody>
          <a:bodyPr>
            <a:normAutofit/>
          </a:bodyPr>
          <a:lstStyle/>
          <a:p>
            <a:r>
              <a:rPr lang="en-US" dirty="0" smtClean="0"/>
              <a:t>Born in 1928 in West Virginia</a:t>
            </a:r>
          </a:p>
          <a:p>
            <a:r>
              <a:rPr lang="en-US" dirty="0" smtClean="0"/>
              <a:t>Smart parents who valued education</a:t>
            </a:r>
          </a:p>
          <a:p>
            <a:r>
              <a:rPr lang="en-US" dirty="0" smtClean="0"/>
              <a:t>Graduated from college in 3 years with a bachelor’s and master’s degree.</a:t>
            </a:r>
          </a:p>
          <a:p>
            <a:r>
              <a:rPr lang="en-US" dirty="0" smtClean="0"/>
              <a:t>Considered a genius mathematician</a:t>
            </a:r>
          </a:p>
          <a:p>
            <a:r>
              <a:rPr lang="en-US" dirty="0" smtClean="0"/>
              <a:t>Trying to prove original math theories</a:t>
            </a:r>
          </a:p>
          <a:p>
            <a:endParaRPr lang="en-US" dirty="0" smtClean="0"/>
          </a:p>
          <a:p>
            <a:endParaRPr lang="en-US" dirty="0" smtClean="0"/>
          </a:p>
          <a:p>
            <a:endParaRPr lang="en-US" dirty="0"/>
          </a:p>
        </p:txBody>
      </p:sp>
    </p:spTree>
    <p:extLst>
      <p:ext uri="{BB962C8B-B14F-4D97-AF65-F5344CB8AC3E}">
        <p14:creationId xmlns:p14="http://schemas.microsoft.com/office/powerpoint/2010/main" val="3193472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life</a:t>
            </a:r>
            <a:endParaRPr lang="en-US" dirty="0"/>
          </a:p>
        </p:txBody>
      </p:sp>
      <p:sp>
        <p:nvSpPr>
          <p:cNvPr id="3" name="Content Placeholder 2"/>
          <p:cNvSpPr>
            <a:spLocks noGrp="1"/>
          </p:cNvSpPr>
          <p:nvPr>
            <p:ph idx="1"/>
          </p:nvPr>
        </p:nvSpPr>
        <p:spPr/>
        <p:txBody>
          <a:bodyPr/>
          <a:lstStyle/>
          <a:p>
            <a:r>
              <a:rPr lang="en-US" dirty="0" smtClean="0"/>
              <a:t>Had a son with his girlfriend – left them when his son was very young</a:t>
            </a:r>
          </a:p>
          <a:p>
            <a:r>
              <a:rPr lang="en-US" dirty="0" smtClean="0"/>
              <a:t>Married Alicia in 1957</a:t>
            </a:r>
          </a:p>
          <a:p>
            <a:r>
              <a:rPr lang="en-US" dirty="0" smtClean="0"/>
              <a:t>Admitted to a mental hospital in 1959 for schizophrenia.</a:t>
            </a:r>
          </a:p>
          <a:p>
            <a:r>
              <a:rPr lang="en-US" dirty="0" smtClean="0"/>
              <a:t>Had a son with Alicia who remained nameless for a year because John was in the hospital</a:t>
            </a:r>
            <a:endParaRPr lang="en-US" dirty="0"/>
          </a:p>
        </p:txBody>
      </p:sp>
    </p:spTree>
    <p:extLst>
      <p:ext uri="{BB962C8B-B14F-4D97-AF65-F5344CB8AC3E}">
        <p14:creationId xmlns:p14="http://schemas.microsoft.com/office/powerpoint/2010/main" val="230402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Schizophrenia</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About </a:t>
            </a:r>
            <a:r>
              <a:rPr lang="en-US" b="1" dirty="0"/>
              <a:t>Schizophrenia</a:t>
            </a:r>
          </a:p>
          <a:p>
            <a:r>
              <a:rPr lang="en-US" dirty="0"/>
              <a:t>Schizophrenia is a chronic brain disorder that affects 2.4 million Americans in a given year and more than 24 million people worldwide. Research suggests that men and women are at equal risk of developing the disease, which occurs at similar rates in all ethnic groups around the world. At this time, no one knows exactly what causes the disease or why it affects some and not others. Just like people who have arthritis or migraines, it’s not your fault that you have schizophrenia. No one is to blame.</a:t>
            </a:r>
          </a:p>
          <a:p>
            <a:pPr marL="0" indent="0">
              <a:buNone/>
            </a:pPr>
            <a:endParaRPr lang="en-US" dirty="0"/>
          </a:p>
          <a:p>
            <a:endParaRPr lang="en-US" dirty="0"/>
          </a:p>
        </p:txBody>
      </p:sp>
    </p:spTree>
    <p:extLst>
      <p:ext uri="{BB962C8B-B14F-4D97-AF65-F5344CB8AC3E}">
        <p14:creationId xmlns:p14="http://schemas.microsoft.com/office/powerpoint/2010/main" val="2255413008"/>
      </p:ext>
    </p:extLst>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2040</Words>
  <Application>Microsoft Office PowerPoint</Application>
  <PresentationFormat>On-screen Show (4:3)</PresentationFormat>
  <Paragraphs>180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A Beautiful Mind Introduction</vt:lpstr>
      <vt:lpstr>Based on a True Story</vt:lpstr>
      <vt:lpstr>Cast </vt:lpstr>
      <vt:lpstr>Directors</vt:lpstr>
      <vt:lpstr>Awards</vt:lpstr>
      <vt:lpstr>Background – John Nash</vt:lpstr>
      <vt:lpstr>Personal life</vt:lpstr>
      <vt:lpstr>Schizophrenia</vt:lpstr>
      <vt:lpstr>Continued…</vt:lpstr>
      <vt:lpstr>PowerPoint Presentation</vt:lpstr>
      <vt:lpstr>         Symptoms of Schizophrenia Positive symptoms are extra feelings that usually are not present. Examples of positive symptoms include: Distortions in thought content (delusions)  Hearing, seeing, tasting, feeling, or smelling things that others do not experience (hallucinations)  Disorganized speech and behavior  </vt:lpstr>
      <vt:lpstr>Negative symptoms</vt:lpstr>
      <vt:lpstr>Summary of Plot</vt:lpstr>
      <vt:lpstr>Summary</vt:lpstr>
      <vt:lpstr>Themes</vt:lpstr>
      <vt:lpstr>Themes</vt:lpstr>
      <vt:lpstr>What to look for</vt:lpstr>
      <vt:lpstr>Vocabulary  Day 1</vt:lpstr>
      <vt:lpstr>Vocabulary Day 2</vt:lpstr>
      <vt:lpstr>Vocabulary Day 3</vt:lpstr>
      <vt:lpstr>Vocabulary Day 3</vt:lpstr>
      <vt:lpstr>Vocabulary Day 4</vt:lpstr>
      <vt:lpstr>Vocabulary Day 4</vt:lpstr>
      <vt:lpstr>Study Questions Day 1</vt:lpstr>
      <vt:lpstr>PowerPoint Presentation</vt:lpstr>
      <vt:lpstr>Study Questions Day 2</vt:lpstr>
      <vt:lpstr>Study Questions Day 3</vt:lpstr>
      <vt:lpstr>Study Questions Day 4</vt:lpstr>
      <vt:lpstr>PowerPoint Presentation</vt:lpstr>
    </vt:vector>
  </TitlesOfParts>
  <Company>VPSD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VPSD</dc:creator>
  <cp:lastModifiedBy>VPSD</cp:lastModifiedBy>
  <cp:revision>25</cp:revision>
  <dcterms:created xsi:type="dcterms:W3CDTF">2012-01-27T18:44:40Z</dcterms:created>
  <dcterms:modified xsi:type="dcterms:W3CDTF">2012-02-01T17:15:39Z</dcterms:modified>
</cp:coreProperties>
</file>