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EC30B8-275C-4888-BB52-62848D470F6C}" type="datetimeFigureOut">
              <a:rPr lang="en-US" smtClean="0"/>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3046614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C30B8-275C-4888-BB52-62848D470F6C}" type="datetimeFigureOut">
              <a:rPr lang="en-US" smtClean="0"/>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2265239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C30B8-275C-4888-BB52-62848D470F6C}" type="datetimeFigureOut">
              <a:rPr lang="en-US" smtClean="0"/>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336367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C30B8-275C-4888-BB52-62848D470F6C}" type="datetimeFigureOut">
              <a:rPr lang="en-US" smtClean="0"/>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116334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EC30B8-275C-4888-BB52-62848D470F6C}" type="datetimeFigureOut">
              <a:rPr lang="en-US" smtClean="0"/>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424802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EC30B8-275C-4888-BB52-62848D470F6C}" type="datetimeFigureOut">
              <a:rPr lang="en-US" smtClean="0"/>
              <a:t>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224527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EC30B8-275C-4888-BB52-62848D470F6C}" type="datetimeFigureOut">
              <a:rPr lang="en-US" smtClean="0"/>
              <a:t>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143952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EC30B8-275C-4888-BB52-62848D470F6C}" type="datetimeFigureOut">
              <a:rPr lang="en-US" smtClean="0"/>
              <a:t>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263950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C30B8-275C-4888-BB52-62848D470F6C}" type="datetimeFigureOut">
              <a:rPr lang="en-US" smtClean="0"/>
              <a:t>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415567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EC30B8-275C-4888-BB52-62848D470F6C}" type="datetimeFigureOut">
              <a:rPr lang="en-US" smtClean="0"/>
              <a:t>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399003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EC30B8-275C-4888-BB52-62848D470F6C}" type="datetimeFigureOut">
              <a:rPr lang="en-US" smtClean="0"/>
              <a:t>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BFFFC-9BDB-4196-9C10-CFA3EA5CFC72}" type="slidenum">
              <a:rPr lang="en-US" smtClean="0"/>
              <a:t>‹#›</a:t>
            </a:fld>
            <a:endParaRPr lang="en-US"/>
          </a:p>
        </p:txBody>
      </p:sp>
    </p:spTree>
    <p:extLst>
      <p:ext uri="{BB962C8B-B14F-4D97-AF65-F5344CB8AC3E}">
        <p14:creationId xmlns:p14="http://schemas.microsoft.com/office/powerpoint/2010/main" val="167169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C30B8-275C-4888-BB52-62848D470F6C}" type="datetimeFigureOut">
              <a:rPr lang="en-US" smtClean="0"/>
              <a:t>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BFFFC-9BDB-4196-9C10-CFA3EA5CFC72}" type="slidenum">
              <a:rPr lang="en-US" smtClean="0"/>
              <a:t>‹#›</a:t>
            </a:fld>
            <a:endParaRPr lang="en-US"/>
          </a:p>
        </p:txBody>
      </p:sp>
    </p:spTree>
    <p:extLst>
      <p:ext uri="{BB962C8B-B14F-4D97-AF65-F5344CB8AC3E}">
        <p14:creationId xmlns:p14="http://schemas.microsoft.com/office/powerpoint/2010/main" val="1626186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ogart-tribute.net/" TargetMode="External"/><Relationship Id="rId2" Type="http://schemas.openxmlformats.org/officeDocument/2006/relationships/hyperlink" Target="http://www.tcm.com/tcmdb/person/18290|71928/Humphrey-Bogar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270375"/>
          </a:xfrm>
        </p:spPr>
        <p:txBody>
          <a:bodyPr/>
          <a:lstStyle/>
          <a:p>
            <a:r>
              <a:rPr lang="en-US" dirty="0" smtClean="0"/>
              <a:t>We’ll </a:t>
            </a:r>
            <a:r>
              <a:rPr lang="en-US" dirty="0" err="1" smtClean="0"/>
              <a:t>alw</a:t>
            </a:r>
            <a:endParaRPr lang="en-US" dirty="0"/>
          </a:p>
        </p:txBody>
      </p:sp>
      <p:sp>
        <p:nvSpPr>
          <p:cNvPr id="4" name="Subtitle 3"/>
          <p:cNvSpPr>
            <a:spLocks noGrp="1"/>
          </p:cNvSpPr>
          <p:nvPr>
            <p:ph type="subTitle" idx="1"/>
          </p:nvPr>
        </p:nvSpPr>
        <p:spPr>
          <a:xfrm>
            <a:off x="1219200" y="304800"/>
            <a:ext cx="7467600" cy="1752600"/>
          </a:xfrm>
        </p:spPr>
        <p:txBody>
          <a:bodyPr>
            <a:noAutofit/>
          </a:bodyPr>
          <a:lstStyle/>
          <a:p>
            <a:r>
              <a:rPr lang="en-US" sz="9600" dirty="0" smtClean="0">
                <a:latin typeface="Action Force" pitchFamily="2" charset="0"/>
              </a:rPr>
              <a:t>Casablanca</a:t>
            </a:r>
            <a:endParaRPr lang="en-US" sz="9600" dirty="0">
              <a:latin typeface="Action Force"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09800"/>
            <a:ext cx="67818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3086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Quickly put together</a:t>
            </a:r>
            <a:endParaRPr lang="en-US" dirty="0"/>
          </a:p>
        </p:txBody>
      </p:sp>
      <p:sp>
        <p:nvSpPr>
          <p:cNvPr id="3" name="Content Placeholder 2"/>
          <p:cNvSpPr>
            <a:spLocks noGrp="1"/>
          </p:cNvSpPr>
          <p:nvPr>
            <p:ph idx="1"/>
          </p:nvPr>
        </p:nvSpPr>
        <p:spPr/>
        <p:txBody>
          <a:bodyPr/>
          <a:lstStyle/>
          <a:p>
            <a:r>
              <a:rPr lang="en-US" sz="4800" dirty="0" smtClean="0"/>
              <a:t>Idea approved after attack on Pearl </a:t>
            </a:r>
            <a:r>
              <a:rPr lang="en-US" sz="4800" dirty="0" err="1" smtClean="0"/>
              <a:t>Harbour</a:t>
            </a:r>
            <a:endParaRPr lang="en-US" sz="4800" dirty="0"/>
          </a:p>
          <a:p>
            <a:r>
              <a:rPr lang="en-US" sz="4800" dirty="0" smtClean="0"/>
              <a:t>Ran overtime and over budget</a:t>
            </a:r>
          </a:p>
          <a:p>
            <a:r>
              <a:rPr lang="en-US" sz="4800" dirty="0" smtClean="0"/>
              <a:t>Release to coincide with Allied troops landing in Morocco</a:t>
            </a:r>
          </a:p>
          <a:p>
            <a:endParaRPr lang="en-US" dirty="0"/>
          </a:p>
        </p:txBody>
      </p:sp>
    </p:spTree>
    <p:extLst>
      <p:ext uri="{BB962C8B-B14F-4D97-AF65-F5344CB8AC3E}">
        <p14:creationId xmlns:p14="http://schemas.microsoft.com/office/powerpoint/2010/main" val="667217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Summarized</a:t>
            </a:r>
            <a:endParaRPr lang="en-US" dirty="0"/>
          </a:p>
        </p:txBody>
      </p:sp>
      <p:sp>
        <p:nvSpPr>
          <p:cNvPr id="3" name="Content Placeholder 2"/>
          <p:cNvSpPr>
            <a:spLocks noGrp="1"/>
          </p:cNvSpPr>
          <p:nvPr>
            <p:ph idx="1"/>
          </p:nvPr>
        </p:nvSpPr>
        <p:spPr/>
        <p:txBody>
          <a:bodyPr/>
          <a:lstStyle/>
          <a:p>
            <a:r>
              <a:rPr lang="en-US" dirty="0" smtClean="0"/>
              <a:t>Rick’s American past is revealed by a flashback to Paris, where he and </a:t>
            </a:r>
            <a:r>
              <a:rPr lang="en-US" dirty="0" err="1" smtClean="0"/>
              <a:t>Illsa</a:t>
            </a:r>
            <a:r>
              <a:rPr lang="en-US" dirty="0" smtClean="0"/>
              <a:t> fell in love just before the Germans invaded France, forcing them to leave.  When </a:t>
            </a:r>
            <a:r>
              <a:rPr lang="en-US" dirty="0" err="1" smtClean="0"/>
              <a:t>Illsa</a:t>
            </a:r>
            <a:r>
              <a:rPr lang="en-US" dirty="0" smtClean="0"/>
              <a:t> failed to meet him at the train station, he felt alone, feeling bitter and betrayed, eventually becoming the successful though reclusive owner of Rick’s Café </a:t>
            </a:r>
            <a:r>
              <a:rPr lang="en-US" dirty="0" err="1" smtClean="0"/>
              <a:t>Americain</a:t>
            </a:r>
            <a:r>
              <a:rPr lang="en-US" dirty="0" smtClean="0"/>
              <a:t> in Casablanca.  </a:t>
            </a:r>
            <a:endParaRPr lang="en-US" dirty="0"/>
          </a:p>
        </p:txBody>
      </p:sp>
    </p:spTree>
    <p:extLst>
      <p:ext uri="{BB962C8B-B14F-4D97-AF65-F5344CB8AC3E}">
        <p14:creationId xmlns:p14="http://schemas.microsoft.com/office/powerpoint/2010/main" val="2849157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2620"/>
            <a:ext cx="8763000" cy="5539978"/>
          </a:xfrm>
          <a:prstGeom prst="rect">
            <a:avLst/>
          </a:prstGeom>
        </p:spPr>
        <p:txBody>
          <a:bodyPr wrap="square">
            <a:spAutoFit/>
          </a:bodyPr>
          <a:lstStyle/>
          <a:p>
            <a:r>
              <a:rPr lang="en-US" sz="2800" dirty="0" smtClean="0"/>
              <a:t>In World War II Casablanca, Rick Blaine, exiled American and former freedom fighter, runs the most popular nightspot in town. The cynical lone wolf Blaine comes into the possession of two valuable letters of transit. When Nazi Major </a:t>
            </a:r>
            <a:r>
              <a:rPr lang="en-US" sz="2800" dirty="0" err="1" smtClean="0"/>
              <a:t>Strasser</a:t>
            </a:r>
            <a:r>
              <a:rPr lang="en-US" sz="2800" dirty="0" smtClean="0"/>
              <a:t> arrives in Casablanca, the sycophantic police Captain Renault does what he can to please him, including detaining Czech underground leader Victor Laszlo. Much to Rick's surprise, </a:t>
            </a:r>
            <a:r>
              <a:rPr lang="en-US" sz="2800" dirty="0" err="1" smtClean="0"/>
              <a:t>Lazslo</a:t>
            </a:r>
            <a:r>
              <a:rPr lang="en-US" sz="2800" dirty="0" smtClean="0"/>
              <a:t> arrives with </a:t>
            </a:r>
            <a:r>
              <a:rPr lang="en-US" sz="2800" dirty="0" err="1" smtClean="0"/>
              <a:t>Ilsa</a:t>
            </a:r>
            <a:r>
              <a:rPr lang="en-US" sz="2800" dirty="0" smtClean="0"/>
              <a:t>, Rick's one time love. Rick is very bitter towards </a:t>
            </a:r>
            <a:r>
              <a:rPr lang="en-US" sz="2800" dirty="0" err="1" smtClean="0"/>
              <a:t>Ilsa</a:t>
            </a:r>
            <a:r>
              <a:rPr lang="en-US" sz="2800" dirty="0" smtClean="0"/>
              <a:t>, who ran out on him in Paris, but when he learns she had good reason to, they plan to run off together again using the letters of transit. Well, that was their original plan....</a:t>
            </a:r>
          </a:p>
          <a:p>
            <a:endParaRPr lang="en-US" dirty="0" smtClean="0"/>
          </a:p>
        </p:txBody>
      </p:sp>
    </p:spTree>
    <p:extLst>
      <p:ext uri="{BB962C8B-B14F-4D97-AF65-F5344CB8AC3E}">
        <p14:creationId xmlns:p14="http://schemas.microsoft.com/office/powerpoint/2010/main" val="3917792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9067800" cy="5509200"/>
          </a:xfrm>
          <a:prstGeom prst="rect">
            <a:avLst/>
          </a:prstGeom>
        </p:spPr>
        <p:txBody>
          <a:bodyPr wrap="square">
            <a:spAutoFit/>
          </a:bodyPr>
          <a:lstStyle/>
          <a:p>
            <a:r>
              <a:rPr lang="en-US" sz="3200" dirty="0" smtClean="0"/>
              <a:t>During World War II, Europeans who were fleeing from the Germans, sought refuge in America. But to get there they would first have to go Casablanca and once they get there, they have to obtain exit visas which are not very easy to come by. Now the hottest spot in all of Casablanca is Rick's Cafe which is operated by Rick Blaine, an American expatriate, who for some reason can't return there, and he is also extremely cynical. Now it seems that two German couriers were killed and the documents they were carrying were taken. </a:t>
            </a:r>
            <a:endParaRPr lang="en-US" sz="3200" dirty="0"/>
          </a:p>
        </p:txBody>
      </p:sp>
    </p:spTree>
    <p:extLst>
      <p:ext uri="{BB962C8B-B14F-4D97-AF65-F5344CB8AC3E}">
        <p14:creationId xmlns:p14="http://schemas.microsoft.com/office/powerpoint/2010/main" val="582269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6986528"/>
          </a:xfrm>
          <a:prstGeom prst="rect">
            <a:avLst/>
          </a:prstGeom>
        </p:spPr>
        <p:txBody>
          <a:bodyPr wrap="square">
            <a:spAutoFit/>
          </a:bodyPr>
          <a:lstStyle/>
          <a:p>
            <a:r>
              <a:rPr lang="en-US" sz="2800" dirty="0" smtClean="0"/>
              <a:t>Now one of Rick's regulars, </a:t>
            </a:r>
            <a:r>
              <a:rPr lang="en-US" sz="2800" dirty="0" err="1" smtClean="0"/>
              <a:t>Ugarte</a:t>
            </a:r>
            <a:r>
              <a:rPr lang="en-US" sz="2800" dirty="0" smtClean="0"/>
              <a:t> entrusts to him some letters of transit, which he intends to sell but before he does he is arrested for killing the couriers. Captain Renault, the Chief of Police, who is neutral in his political views, informs Rick that Victor Laszlo, the European Resistance leader, is in Casablanca and will do anything to get an exit visa but Renault has been "told" by Major </a:t>
            </a:r>
            <a:r>
              <a:rPr lang="en-US" sz="2800" dirty="0" err="1" smtClean="0"/>
              <a:t>Strasser</a:t>
            </a:r>
            <a:r>
              <a:rPr lang="en-US" sz="2800" dirty="0" smtClean="0"/>
              <a:t> of the Gestapo, to keep Laszlo in Casablanca. Laszlo goes to Rick's to meet </a:t>
            </a:r>
            <a:r>
              <a:rPr lang="en-US" sz="2800" dirty="0" err="1" smtClean="0"/>
              <a:t>Ugarte</a:t>
            </a:r>
            <a:r>
              <a:rPr lang="en-US" sz="2800" dirty="0" smtClean="0"/>
              <a:t>, because he was the one </a:t>
            </a:r>
            <a:r>
              <a:rPr lang="en-US" sz="2800" dirty="0" err="1" smtClean="0"/>
              <a:t>Ugarte</a:t>
            </a:r>
            <a:r>
              <a:rPr lang="en-US" sz="2800" dirty="0" smtClean="0"/>
              <a:t> was going to sell the letters to. But since </a:t>
            </a:r>
            <a:r>
              <a:rPr lang="en-US" sz="2800" dirty="0" err="1" smtClean="0"/>
              <a:t>Ugarte</a:t>
            </a:r>
            <a:r>
              <a:rPr lang="en-US" sz="2800" dirty="0" smtClean="0"/>
              <a:t> was arrested he has to find another way. Accompanying him is </a:t>
            </a:r>
            <a:r>
              <a:rPr lang="en-US" sz="2800" dirty="0" err="1" smtClean="0"/>
              <a:t>Ilsa</a:t>
            </a:r>
            <a:r>
              <a:rPr lang="en-US" sz="2800" dirty="0" smtClean="0"/>
              <a:t> Lund, who knew Rick when he was in Paris, and when they meet some of Rick's old wounds reopen. It is obvious that Rick's stone heart was because of her leaving him. And when they learn that Rick has the letters, he refuses to give them to him, because "he doesn't stick his neck out for anyone"</a:t>
            </a:r>
            <a:endParaRPr lang="en-US" sz="2800" dirty="0"/>
          </a:p>
        </p:txBody>
      </p:sp>
    </p:spTree>
    <p:extLst>
      <p:ext uri="{BB962C8B-B14F-4D97-AF65-F5344CB8AC3E}">
        <p14:creationId xmlns:p14="http://schemas.microsoft.com/office/powerpoint/2010/main" val="1633967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lstStyle/>
          <a:p>
            <a:r>
              <a:rPr lang="en-US" dirty="0" smtClean="0"/>
              <a:t>By acting, Rick steps into history</a:t>
            </a:r>
          </a:p>
          <a:p>
            <a:r>
              <a:rPr lang="en-US" dirty="0" smtClean="0"/>
              <a:t>Rick and US before WWII – the same?</a:t>
            </a:r>
          </a:p>
          <a:p>
            <a:r>
              <a:rPr lang="en-US" dirty="0" smtClean="0"/>
              <a:t>Casa Blanca means “white house” equating Ricks coming out of exile to the US involvement in WWII.</a:t>
            </a:r>
          </a:p>
          <a:p>
            <a:r>
              <a:rPr lang="en-US" dirty="0" smtClean="0"/>
              <a:t>Reference to Pearl Harbor – “What time is it in NY?  I bet they are all asleep.”  Wake up call for US.</a:t>
            </a:r>
            <a:endParaRPr lang="en-US" dirty="0"/>
          </a:p>
        </p:txBody>
      </p:sp>
    </p:spTree>
    <p:extLst>
      <p:ext uri="{BB962C8B-B14F-4D97-AF65-F5344CB8AC3E}">
        <p14:creationId xmlns:p14="http://schemas.microsoft.com/office/powerpoint/2010/main" val="3820671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a:t>
            </a:r>
            <a:r>
              <a:rPr lang="en-US" dirty="0" err="1" smtClean="0"/>
              <a:t>contin</a:t>
            </a:r>
            <a:r>
              <a:rPr lang="en-US" dirty="0" smtClean="0"/>
              <a:t>…</a:t>
            </a:r>
            <a:endParaRPr lang="en-US" dirty="0"/>
          </a:p>
        </p:txBody>
      </p:sp>
      <p:sp>
        <p:nvSpPr>
          <p:cNvPr id="3" name="Content Placeholder 2"/>
          <p:cNvSpPr>
            <a:spLocks noGrp="1"/>
          </p:cNvSpPr>
          <p:nvPr>
            <p:ph idx="1"/>
          </p:nvPr>
        </p:nvSpPr>
        <p:spPr/>
        <p:txBody>
          <a:bodyPr>
            <a:noAutofit/>
          </a:bodyPr>
          <a:lstStyle/>
          <a:p>
            <a:r>
              <a:rPr lang="en-US" sz="4800" dirty="0" smtClean="0"/>
              <a:t>Ricks isolationism = US individualism</a:t>
            </a:r>
          </a:p>
          <a:p>
            <a:r>
              <a:rPr lang="en-US" sz="4800" dirty="0" smtClean="0"/>
              <a:t>Rick is free from entangling allies</a:t>
            </a:r>
          </a:p>
          <a:p>
            <a:r>
              <a:rPr lang="en-US" sz="4800" dirty="0" smtClean="0"/>
              <a:t>Rick’s principled independence makes him so attractive</a:t>
            </a:r>
            <a:endParaRPr lang="en-US" sz="4800" dirty="0"/>
          </a:p>
        </p:txBody>
      </p:sp>
    </p:spTree>
    <p:extLst>
      <p:ext uri="{BB962C8B-B14F-4D97-AF65-F5344CB8AC3E}">
        <p14:creationId xmlns:p14="http://schemas.microsoft.com/office/powerpoint/2010/main" val="3212372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Casablanca was released in Nov. 1943</a:t>
            </a:r>
            <a:endParaRPr lang="en-US" dirty="0"/>
          </a:p>
        </p:txBody>
      </p:sp>
      <p:sp>
        <p:nvSpPr>
          <p:cNvPr id="3" name="Content Placeholder 2"/>
          <p:cNvSpPr>
            <a:spLocks noGrp="1"/>
          </p:cNvSpPr>
          <p:nvPr>
            <p:ph idx="1"/>
          </p:nvPr>
        </p:nvSpPr>
        <p:spPr/>
        <p:txBody>
          <a:bodyPr>
            <a:noAutofit/>
          </a:bodyPr>
          <a:lstStyle/>
          <a:p>
            <a:r>
              <a:rPr lang="en-US" sz="4400" dirty="0" smtClean="0"/>
              <a:t>Widely released during the Churchill-Roosevelt conference in Casablanca.</a:t>
            </a:r>
          </a:p>
          <a:p>
            <a:r>
              <a:rPr lang="en-US" sz="4400" dirty="0" smtClean="0"/>
              <a:t>Won 3 Oscars:  Best Picture, Best </a:t>
            </a:r>
            <a:r>
              <a:rPr lang="en-US" sz="4400" dirty="0" err="1" smtClean="0"/>
              <a:t>Direcotr</a:t>
            </a:r>
            <a:r>
              <a:rPr lang="en-US" sz="4400" dirty="0" smtClean="0"/>
              <a:t> and Best Screenplay</a:t>
            </a:r>
          </a:p>
          <a:p>
            <a:r>
              <a:rPr lang="en-US" sz="4400" dirty="0" smtClean="0"/>
              <a:t>Considered #2 in the top 100 movies, behind Citizen </a:t>
            </a:r>
            <a:r>
              <a:rPr lang="en-US" sz="4400" dirty="0"/>
              <a:t>K</a:t>
            </a:r>
            <a:r>
              <a:rPr lang="en-US" sz="4400" dirty="0" smtClean="0"/>
              <a:t>ane</a:t>
            </a:r>
            <a:endParaRPr lang="en-US" sz="4400" dirty="0"/>
          </a:p>
        </p:txBody>
      </p:sp>
    </p:spTree>
    <p:extLst>
      <p:ext uri="{BB962C8B-B14F-4D97-AF65-F5344CB8AC3E}">
        <p14:creationId xmlns:p14="http://schemas.microsoft.com/office/powerpoint/2010/main" val="312242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Det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617"/>
            <a:ext cx="497205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s4.mm.bing.net/images/thumbnail.aspx?q=1520246203383&amp;id=389606798842cc08ec529fe2bacb7d4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5166"/>
            <a:ext cx="3810000" cy="6821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202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pitchFamily="34" charset="0"/>
              </a:rPr>
              <a:t>CREDITS</a:t>
            </a:r>
            <a:endParaRPr lang="en-US" dirty="0">
              <a:latin typeface="Abadi MT Condensed" pitchFamily="34" charset="0"/>
            </a:endParaRPr>
          </a:p>
        </p:txBody>
      </p:sp>
      <p:sp>
        <p:nvSpPr>
          <p:cNvPr id="3" name="Content Placeholder 2"/>
          <p:cNvSpPr>
            <a:spLocks noGrp="1"/>
          </p:cNvSpPr>
          <p:nvPr>
            <p:ph idx="1"/>
          </p:nvPr>
        </p:nvSpPr>
        <p:spPr/>
        <p:txBody>
          <a:bodyPr>
            <a:normAutofit lnSpcReduction="10000"/>
          </a:bodyPr>
          <a:lstStyle/>
          <a:p>
            <a:r>
              <a:rPr lang="en-US" sz="4400" dirty="0" smtClean="0"/>
              <a:t>DIRECTOR:  Michael </a:t>
            </a:r>
            <a:r>
              <a:rPr lang="en-US" sz="4400" dirty="0" err="1" smtClean="0"/>
              <a:t>Curtiz</a:t>
            </a:r>
            <a:endParaRPr lang="en-US" sz="4400" dirty="0" smtClean="0"/>
          </a:p>
          <a:p>
            <a:r>
              <a:rPr lang="en-US" sz="4400" dirty="0" smtClean="0"/>
              <a:t>SCREENPLAY:  Julius Epstein, Phillip Epstein, Howard Koch</a:t>
            </a:r>
          </a:p>
          <a:p>
            <a:pPr marL="0" indent="0">
              <a:buNone/>
            </a:pPr>
            <a:r>
              <a:rPr lang="en-US" dirty="0"/>
              <a:t>	</a:t>
            </a:r>
            <a:endParaRPr lang="en-US" dirty="0" smtClean="0"/>
          </a:p>
          <a:p>
            <a:endParaRPr lang="en-US" dirty="0"/>
          </a:p>
          <a:p>
            <a:r>
              <a:rPr lang="en-US" sz="4400" dirty="0" smtClean="0"/>
              <a:t>Based on a play, “Everybody Comes to Rick’s”</a:t>
            </a:r>
          </a:p>
          <a:p>
            <a:endParaRPr lang="en-US" sz="4400" dirty="0"/>
          </a:p>
          <a:p>
            <a:endParaRPr lang="en-US" dirty="0"/>
          </a:p>
        </p:txBody>
      </p:sp>
    </p:spTree>
    <p:extLst>
      <p:ext uri="{BB962C8B-B14F-4D97-AF65-F5344CB8AC3E}">
        <p14:creationId xmlns:p14="http://schemas.microsoft.com/office/powerpoint/2010/main" val="256185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Actors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ction Force" pitchFamily="2" charset="0"/>
              </a:rPr>
              <a:t>*Rick Blaine….Humphrey Bogart</a:t>
            </a:r>
          </a:p>
          <a:p>
            <a:pPr marL="0" indent="0">
              <a:buNone/>
            </a:pPr>
            <a:r>
              <a:rPr lang="en-US" dirty="0" smtClean="0">
                <a:latin typeface="Action Force" pitchFamily="2" charset="0"/>
              </a:rPr>
              <a:t>*</a:t>
            </a:r>
            <a:r>
              <a:rPr lang="en-US" dirty="0" err="1" smtClean="0">
                <a:latin typeface="Action Force" pitchFamily="2" charset="0"/>
              </a:rPr>
              <a:t>Illsa</a:t>
            </a:r>
            <a:r>
              <a:rPr lang="en-US" dirty="0" smtClean="0">
                <a:latin typeface="Action Force" pitchFamily="2" charset="0"/>
              </a:rPr>
              <a:t> Lund……Ingrid Bergman</a:t>
            </a:r>
          </a:p>
          <a:p>
            <a:r>
              <a:rPr lang="en-US" dirty="0" smtClean="0"/>
              <a:t>Victor </a:t>
            </a:r>
            <a:r>
              <a:rPr lang="en-US" dirty="0" err="1" smtClean="0"/>
              <a:t>Laslo</a:t>
            </a:r>
            <a:r>
              <a:rPr lang="en-US" dirty="0" smtClean="0"/>
              <a:t>….Paul </a:t>
            </a:r>
            <a:r>
              <a:rPr lang="en-US" dirty="0" err="1" smtClean="0"/>
              <a:t>Henreid</a:t>
            </a:r>
            <a:endParaRPr lang="en-US" dirty="0" smtClean="0"/>
          </a:p>
          <a:p>
            <a:r>
              <a:rPr lang="en-US" dirty="0" smtClean="0"/>
              <a:t>Captain Louis Renaults…Claude Rains</a:t>
            </a:r>
          </a:p>
          <a:p>
            <a:r>
              <a:rPr lang="en-US" dirty="0" smtClean="0"/>
              <a:t>Major </a:t>
            </a:r>
            <a:r>
              <a:rPr lang="en-US" dirty="0"/>
              <a:t>H</a:t>
            </a:r>
            <a:r>
              <a:rPr lang="en-US" dirty="0" smtClean="0"/>
              <a:t>einrich </a:t>
            </a:r>
            <a:r>
              <a:rPr lang="en-US" dirty="0" err="1" smtClean="0"/>
              <a:t>Strasser</a:t>
            </a:r>
            <a:r>
              <a:rPr lang="en-US" dirty="0" smtClean="0"/>
              <a:t>…Conrad </a:t>
            </a:r>
            <a:r>
              <a:rPr lang="en-US" dirty="0" err="1" smtClean="0"/>
              <a:t>Veidt</a:t>
            </a:r>
            <a:endParaRPr lang="en-US" dirty="0" smtClean="0"/>
          </a:p>
          <a:p>
            <a:r>
              <a:rPr lang="en-US" dirty="0" smtClean="0"/>
              <a:t>Signor Ferrari…Sydney </a:t>
            </a:r>
            <a:r>
              <a:rPr lang="en-US" dirty="0" err="1" smtClean="0"/>
              <a:t>Greenstreet</a:t>
            </a:r>
            <a:endParaRPr lang="en-US" dirty="0" smtClean="0"/>
          </a:p>
          <a:p>
            <a:r>
              <a:rPr lang="en-US" dirty="0" smtClean="0"/>
              <a:t>Guillermo </a:t>
            </a:r>
            <a:r>
              <a:rPr lang="en-US" dirty="0" err="1" smtClean="0"/>
              <a:t>Ugarte</a:t>
            </a:r>
            <a:r>
              <a:rPr lang="en-US" dirty="0" smtClean="0"/>
              <a:t>…Peter Lorre</a:t>
            </a:r>
          </a:p>
          <a:p>
            <a:r>
              <a:rPr lang="en-US" dirty="0" smtClean="0"/>
              <a:t>Sam…Dooley Wilson</a:t>
            </a:r>
          </a:p>
          <a:p>
            <a:endParaRPr lang="en-US" dirty="0"/>
          </a:p>
        </p:txBody>
      </p:sp>
    </p:spTree>
    <p:extLst>
      <p:ext uri="{BB962C8B-B14F-4D97-AF65-F5344CB8AC3E}">
        <p14:creationId xmlns:p14="http://schemas.microsoft.com/office/powerpoint/2010/main" val="1121071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Humphrey Bogart</a:t>
            </a:r>
            <a:endParaRPr lang="en-US" dirty="0"/>
          </a:p>
        </p:txBody>
      </p:sp>
      <p:sp>
        <p:nvSpPr>
          <p:cNvPr id="3" name="Content Placeholder 2"/>
          <p:cNvSpPr>
            <a:spLocks noGrp="1"/>
          </p:cNvSpPr>
          <p:nvPr>
            <p:ph idx="1"/>
          </p:nvPr>
        </p:nvSpPr>
        <p:spPr/>
        <p:txBody>
          <a:bodyPr>
            <a:normAutofit lnSpcReduction="10000"/>
          </a:bodyPr>
          <a:lstStyle/>
          <a:p>
            <a:r>
              <a:rPr lang="en-US" dirty="0" smtClean="0"/>
              <a:t>Began in 1930’s</a:t>
            </a:r>
          </a:p>
          <a:p>
            <a:r>
              <a:rPr lang="en-US" dirty="0" smtClean="0"/>
              <a:t>Cast as the anti-hero/reluctant hero</a:t>
            </a:r>
          </a:p>
          <a:p>
            <a:r>
              <a:rPr lang="en-US" dirty="0" smtClean="0"/>
              <a:t>Left his wife for young </a:t>
            </a:r>
            <a:r>
              <a:rPr lang="en-US" dirty="0"/>
              <a:t>L</a:t>
            </a:r>
            <a:r>
              <a:rPr lang="en-US" dirty="0" smtClean="0"/>
              <a:t>auren Bacall (</a:t>
            </a:r>
            <a:r>
              <a:rPr lang="en-US" dirty="0" err="1" smtClean="0"/>
              <a:t>scandel</a:t>
            </a:r>
            <a:r>
              <a:rPr lang="en-US" dirty="0" smtClean="0"/>
              <a:t>)</a:t>
            </a:r>
          </a:p>
          <a:p>
            <a:r>
              <a:rPr lang="en-US" dirty="0" smtClean="0"/>
              <a:t>Hollywood icon/legend</a:t>
            </a:r>
          </a:p>
          <a:p>
            <a:r>
              <a:rPr lang="en-US" dirty="0" smtClean="0"/>
              <a:t>Websites devoted to him</a:t>
            </a:r>
          </a:p>
          <a:p>
            <a:r>
              <a:rPr lang="en-US" dirty="0" smtClean="0">
                <a:hlinkClick r:id="rId2"/>
              </a:rPr>
              <a:t>http://www.tcm.com/tcmdb/person/18290%7C71928/Humphrey-Bogart/</a:t>
            </a:r>
            <a:endParaRPr lang="en-US" dirty="0" smtClean="0"/>
          </a:p>
          <a:p>
            <a:r>
              <a:rPr lang="en-US" dirty="0" smtClean="0">
                <a:hlinkClick r:id="rId3"/>
              </a:rPr>
              <a:t>http://bogart-tribute.net/</a:t>
            </a:r>
            <a:r>
              <a:rPr lang="en-US" dirty="0" smtClean="0"/>
              <a:t> </a:t>
            </a:r>
            <a:endParaRPr lang="en-US" dirty="0"/>
          </a:p>
        </p:txBody>
      </p:sp>
    </p:spTree>
    <p:extLst>
      <p:ext uri="{BB962C8B-B14F-4D97-AF65-F5344CB8AC3E}">
        <p14:creationId xmlns:p14="http://schemas.microsoft.com/office/powerpoint/2010/main" val="178246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Ingrid Bergman</a:t>
            </a:r>
            <a:endParaRPr lang="en-US" dirty="0"/>
          </a:p>
        </p:txBody>
      </p:sp>
      <p:sp>
        <p:nvSpPr>
          <p:cNvPr id="3" name="Content Placeholder 2"/>
          <p:cNvSpPr>
            <a:spLocks noGrp="1"/>
          </p:cNvSpPr>
          <p:nvPr>
            <p:ph idx="1"/>
          </p:nvPr>
        </p:nvSpPr>
        <p:spPr/>
        <p:txBody>
          <a:bodyPr/>
          <a:lstStyle/>
          <a:p>
            <a:r>
              <a:rPr lang="en-US" dirty="0" smtClean="0"/>
              <a:t>From Sweden</a:t>
            </a:r>
          </a:p>
          <a:p>
            <a:r>
              <a:rPr lang="en-US" dirty="0" smtClean="0"/>
              <a:t>Career spanned 5 decades</a:t>
            </a:r>
          </a:p>
          <a:p>
            <a:r>
              <a:rPr lang="en-US" dirty="0" smtClean="0"/>
              <a:t>Hollywood heartthrob - Selznick's desire to cast her in "wholesome" roles, won her both the adoration of American audiences and an impeccable image that would follow her throughout the 1930s and 1940s.</a:t>
            </a:r>
            <a:endParaRPr lang="en-US" dirty="0"/>
          </a:p>
        </p:txBody>
      </p:sp>
    </p:spTree>
    <p:extLst>
      <p:ext uri="{BB962C8B-B14F-4D97-AF65-F5344CB8AC3E}">
        <p14:creationId xmlns:p14="http://schemas.microsoft.com/office/powerpoint/2010/main" val="1306648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Casablanca Quotes</a:t>
            </a:r>
            <a:endParaRPr lang="en-US" dirty="0"/>
          </a:p>
        </p:txBody>
      </p:sp>
      <p:sp>
        <p:nvSpPr>
          <p:cNvPr id="3" name="Content Placeholder 2"/>
          <p:cNvSpPr>
            <a:spLocks noGrp="1"/>
          </p:cNvSpPr>
          <p:nvPr>
            <p:ph idx="1"/>
          </p:nvPr>
        </p:nvSpPr>
        <p:spPr/>
        <p:txBody>
          <a:bodyPr/>
          <a:lstStyle/>
          <a:p>
            <a:r>
              <a:rPr lang="en-US" dirty="0" smtClean="0"/>
              <a:t>“</a:t>
            </a:r>
            <a:r>
              <a:rPr lang="en-US" sz="4800" dirty="0" smtClean="0"/>
              <a:t>Play it again, Sam!”</a:t>
            </a:r>
          </a:p>
          <a:p>
            <a:r>
              <a:rPr lang="en-US" sz="4800" dirty="0" smtClean="0"/>
              <a:t>“We’ll always have Paris!”</a:t>
            </a:r>
          </a:p>
          <a:p>
            <a:r>
              <a:rPr lang="en-US" sz="4800" dirty="0" smtClean="0"/>
              <a:t>“Here’s looking at you, kid!”</a:t>
            </a:r>
          </a:p>
          <a:p>
            <a:r>
              <a:rPr lang="en-US" sz="4800" dirty="0" smtClean="0"/>
              <a:t>“I think this is the beginning of a beautiful friendship.”</a:t>
            </a:r>
          </a:p>
          <a:p>
            <a:endParaRPr lang="en-US" dirty="0"/>
          </a:p>
        </p:txBody>
      </p:sp>
    </p:spTree>
    <p:extLst>
      <p:ext uri="{BB962C8B-B14F-4D97-AF65-F5344CB8AC3E}">
        <p14:creationId xmlns:p14="http://schemas.microsoft.com/office/powerpoint/2010/main" val="263882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 </a:t>
            </a:r>
            <a:r>
              <a:rPr lang="en-US" dirty="0"/>
              <a:t>H</a:t>
            </a:r>
            <a:r>
              <a:rPr lang="en-US" dirty="0" smtClean="0"/>
              <a:t>ollywood</a:t>
            </a:r>
            <a:endParaRPr lang="en-US" dirty="0"/>
          </a:p>
        </p:txBody>
      </p:sp>
      <p:sp>
        <p:nvSpPr>
          <p:cNvPr id="3" name="Content Placeholder 2"/>
          <p:cNvSpPr>
            <a:spLocks noGrp="1"/>
          </p:cNvSpPr>
          <p:nvPr>
            <p:ph idx="1"/>
          </p:nvPr>
        </p:nvSpPr>
        <p:spPr/>
        <p:txBody>
          <a:bodyPr/>
          <a:lstStyle/>
          <a:p>
            <a:r>
              <a:rPr lang="en-US" dirty="0" smtClean="0"/>
              <a:t>Forward-driving narrative</a:t>
            </a:r>
          </a:p>
          <a:p>
            <a:r>
              <a:rPr lang="en-US" dirty="0" smtClean="0"/>
              <a:t>Love story</a:t>
            </a:r>
          </a:p>
          <a:p>
            <a:r>
              <a:rPr lang="en-US" dirty="0" smtClean="0"/>
              <a:t>Strong, </a:t>
            </a:r>
            <a:r>
              <a:rPr lang="en-US" dirty="0" err="1" smtClean="0"/>
              <a:t>sympathethic</a:t>
            </a:r>
            <a:r>
              <a:rPr lang="en-US" dirty="0" smtClean="0"/>
              <a:t> characters</a:t>
            </a:r>
          </a:p>
          <a:p>
            <a:r>
              <a:rPr lang="en-US" dirty="0" smtClean="0"/>
              <a:t>Exotic atmosphere</a:t>
            </a:r>
          </a:p>
          <a:p>
            <a:r>
              <a:rPr lang="en-US" dirty="0" smtClean="0"/>
              <a:t>Historical backdrop</a:t>
            </a:r>
          </a:p>
          <a:p>
            <a:r>
              <a:rPr lang="en-US" dirty="0" smtClean="0"/>
              <a:t>A host of stars</a:t>
            </a:r>
            <a:endParaRPr lang="en-US" dirty="0"/>
          </a:p>
        </p:txBody>
      </p:sp>
    </p:spTree>
    <p:extLst>
      <p:ext uri="{BB962C8B-B14F-4D97-AF65-F5344CB8AC3E}">
        <p14:creationId xmlns:p14="http://schemas.microsoft.com/office/powerpoint/2010/main" val="1957815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Studios owned the players</a:t>
            </a:r>
            <a:endParaRPr lang="en-US" dirty="0"/>
          </a:p>
        </p:txBody>
      </p:sp>
      <p:sp>
        <p:nvSpPr>
          <p:cNvPr id="3" name="Content Placeholder 2"/>
          <p:cNvSpPr>
            <a:spLocks noGrp="1"/>
          </p:cNvSpPr>
          <p:nvPr>
            <p:ph idx="1"/>
          </p:nvPr>
        </p:nvSpPr>
        <p:spPr/>
        <p:txBody>
          <a:bodyPr>
            <a:normAutofit/>
          </a:bodyPr>
          <a:lstStyle/>
          <a:p>
            <a:r>
              <a:rPr lang="en-US" sz="4800" dirty="0" smtClean="0"/>
              <a:t>Writers</a:t>
            </a:r>
          </a:p>
          <a:p>
            <a:r>
              <a:rPr lang="en-US" sz="4800" dirty="0" smtClean="0"/>
              <a:t>Directors</a:t>
            </a:r>
          </a:p>
          <a:p>
            <a:r>
              <a:rPr lang="en-US" sz="4800" dirty="0" smtClean="0"/>
              <a:t>Actors</a:t>
            </a:r>
          </a:p>
          <a:p>
            <a:r>
              <a:rPr lang="en-US" sz="4800" dirty="0" smtClean="0"/>
              <a:t>Technicians</a:t>
            </a:r>
          </a:p>
          <a:p>
            <a:r>
              <a:rPr lang="en-US" sz="4800" dirty="0" smtClean="0"/>
              <a:t>Spacious lots for sets</a:t>
            </a:r>
            <a:endParaRPr lang="en-US" sz="4800" dirty="0"/>
          </a:p>
        </p:txBody>
      </p:sp>
    </p:spTree>
    <p:extLst>
      <p:ext uri="{BB962C8B-B14F-4D97-AF65-F5344CB8AC3E}">
        <p14:creationId xmlns:p14="http://schemas.microsoft.com/office/powerpoint/2010/main" val="462140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838</Words>
  <Application>Microsoft Office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We’ll alw</vt:lpstr>
      <vt:lpstr>PowerPoint Presentation</vt:lpstr>
      <vt:lpstr>CREDITS</vt:lpstr>
      <vt:lpstr>Actors</vt:lpstr>
      <vt:lpstr>Humphrey Bogart</vt:lpstr>
      <vt:lpstr>Ingrid Bergman</vt:lpstr>
      <vt:lpstr>Casablanca Quotes</vt:lpstr>
      <vt:lpstr>Classic Hollywood</vt:lpstr>
      <vt:lpstr>Studios owned the players</vt:lpstr>
      <vt:lpstr>Quickly put together</vt:lpstr>
      <vt:lpstr>Plot Summarized</vt:lpstr>
      <vt:lpstr>PowerPoint Presentation</vt:lpstr>
      <vt:lpstr>PowerPoint Presentation</vt:lpstr>
      <vt:lpstr>PowerPoint Presentation</vt:lpstr>
      <vt:lpstr>Themes</vt:lpstr>
      <vt:lpstr>Themes contin…</vt:lpstr>
      <vt:lpstr>Casablanca was released in Nov. 1943</vt:lpstr>
    </vt:vector>
  </TitlesOfParts>
  <Company>VPSD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VPSD</dc:creator>
  <cp:lastModifiedBy>VPSD</cp:lastModifiedBy>
  <cp:revision>13</cp:revision>
  <dcterms:created xsi:type="dcterms:W3CDTF">2012-01-12T21:01:39Z</dcterms:created>
  <dcterms:modified xsi:type="dcterms:W3CDTF">2012-01-13T17:04:59Z</dcterms:modified>
</cp:coreProperties>
</file>