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8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5031-B457-4AC2-A100-7BA4DF5A0EB0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EC61-641A-460C-A079-139CC9C05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58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5031-B457-4AC2-A100-7BA4DF5A0EB0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EC61-641A-460C-A079-139CC9C05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21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5031-B457-4AC2-A100-7BA4DF5A0EB0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EC61-641A-460C-A079-139CC9C05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3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5031-B457-4AC2-A100-7BA4DF5A0EB0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EC61-641A-460C-A079-139CC9C05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25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5031-B457-4AC2-A100-7BA4DF5A0EB0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EC61-641A-460C-A079-139CC9C05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9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5031-B457-4AC2-A100-7BA4DF5A0EB0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EC61-641A-460C-A079-139CC9C05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53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5031-B457-4AC2-A100-7BA4DF5A0EB0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EC61-641A-460C-A079-139CC9C05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0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5031-B457-4AC2-A100-7BA4DF5A0EB0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EC61-641A-460C-A079-139CC9C05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3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5031-B457-4AC2-A100-7BA4DF5A0EB0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EC61-641A-460C-A079-139CC9C05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3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5031-B457-4AC2-A100-7BA4DF5A0EB0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EC61-641A-460C-A079-139CC9C05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14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5031-B457-4AC2-A100-7BA4DF5A0EB0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EC61-641A-460C-A079-139CC9C05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8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55031-B457-4AC2-A100-7BA4DF5A0EB0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4EC61-641A-460C-A079-139CC9C05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1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mc_3VW3-ag&amp;feature=relatedActor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2MUBrClhgks" TargetMode="External"/><Relationship Id="rId2" Type="http://schemas.openxmlformats.org/officeDocument/2006/relationships/hyperlink" Target="http://www.youtube.com/watch?v=jmc_3VW3-ag&amp;feature=relatedActor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lUtg7kfB74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ssembly_line" TargetMode="External"/><Relationship Id="rId2" Type="http://schemas.openxmlformats.org/officeDocument/2006/relationships/hyperlink" Target="http://www.youtube.com/watch?v=3luc0fczgM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Cocaine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Mata_Hari#cite_note-Howe.2C_Russel_Warren_1986-0" TargetMode="External"/><Relationship Id="rId13" Type="http://schemas.openxmlformats.org/officeDocument/2006/relationships/hyperlink" Target="http://en.wikipedia.org/wiki/World_War_I" TargetMode="External"/><Relationship Id="rId3" Type="http://schemas.openxmlformats.org/officeDocument/2006/relationships/hyperlink" Target="http://en.wikipedia.org/wiki/Stage_name" TargetMode="External"/><Relationship Id="rId7" Type="http://schemas.openxmlformats.org/officeDocument/2006/relationships/hyperlink" Target="http://en.wikipedia.org/wiki/Spy" TargetMode="External"/><Relationship Id="rId12" Type="http://schemas.openxmlformats.org/officeDocument/2006/relationships/hyperlink" Target="http://en.wikipedia.org/wiki/German_Empire" TargetMode="External"/><Relationship Id="rId2" Type="http://schemas.openxmlformats.org/officeDocument/2006/relationships/hyperlink" Target="http://www.youtube.com/watch?v=G5DVB3iIxA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ourtesan" TargetMode="External"/><Relationship Id="rId11" Type="http://schemas.openxmlformats.org/officeDocument/2006/relationships/hyperlink" Target="http://en.wikipedia.org/wiki/Espionage" TargetMode="External"/><Relationship Id="rId5" Type="http://schemas.openxmlformats.org/officeDocument/2006/relationships/hyperlink" Target="http://en.wikipedia.org/wiki/Exotic_dancer" TargetMode="External"/><Relationship Id="rId10" Type="http://schemas.openxmlformats.org/officeDocument/2006/relationships/hyperlink" Target="http://en.wikipedia.org/wiki/France" TargetMode="External"/><Relationship Id="rId4" Type="http://schemas.openxmlformats.org/officeDocument/2006/relationships/hyperlink" Target="http://en.wikipedia.org/wiki/Dutch_people" TargetMode="External"/><Relationship Id="rId9" Type="http://schemas.openxmlformats.org/officeDocument/2006/relationships/hyperlink" Target="http://en.wikipedia.org/wiki/Execution_by_firing_squad" TargetMode="External"/><Relationship Id="rId14" Type="http://schemas.openxmlformats.org/officeDocument/2006/relationships/hyperlink" Target="http://www.youtube.com/watch?v=oClFiO7LMk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William_Alland" TargetMode="External"/><Relationship Id="rId3" Type="http://schemas.openxmlformats.org/officeDocument/2006/relationships/hyperlink" Target="http://en.wikipedia.org/wiki/Orson_Welles" TargetMode="External"/><Relationship Id="rId7" Type="http://schemas.openxmlformats.org/officeDocument/2006/relationships/hyperlink" Target="http://en.wikipedia.org/wiki/Snow_globe" TargetMode="External"/><Relationship Id="rId2" Type="http://schemas.openxmlformats.org/officeDocument/2006/relationships/hyperlink" Target="http://www.youtube.com/watch?v=pqz2rekeYM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Xanadu_(Citizen_Kane)" TargetMode="External"/><Relationship Id="rId5" Type="http://schemas.openxmlformats.org/officeDocument/2006/relationships/hyperlink" Target="http://en.wikipedia.org/wiki/Florida" TargetMode="External"/><Relationship Id="rId4" Type="http://schemas.openxmlformats.org/officeDocument/2006/relationships/hyperlink" Target="http://en.wikipedia.org/wiki/Media_proprietor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MO72_TF9JY" TargetMode="External"/><Relationship Id="rId2" Type="http://schemas.openxmlformats.org/officeDocument/2006/relationships/hyperlink" Target="http://www.youtube.com/watch?v=QKLvKZ6nIiA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KWTAFeoVOc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osuvf7Unmg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TFMGqew6QA" TargetMode="External"/><Relationship Id="rId2" Type="http://schemas.openxmlformats.org/officeDocument/2006/relationships/hyperlink" Target="http://www.youtube.com/watch?v=0Ct8rrZgUn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gZgKo46X8CI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V0xm3OXdj0&amp;kw=stop+frame+animation&amp;ad=12452695432&amp;feature=py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lasticine" TargetMode="External"/><Relationship Id="rId2" Type="http://schemas.openxmlformats.org/officeDocument/2006/relationships/hyperlink" Target="http://en.wikipedia.org/wiki/Anim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Clay_animation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YRemE9Oeso&amp;ob=av1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FILM</a:t>
            </a:r>
            <a:endParaRPr lang="en-US" dirty="0"/>
          </a:p>
        </p:txBody>
      </p:sp>
      <p:pic>
        <p:nvPicPr>
          <p:cNvPr id="1026" name="Picture 2" descr="C:\Users\vpuser\AppData\Local\Microsoft\Windows\Temporary Internet Files\Content.IE5\5EKOD2VX\MC91021635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1528762"/>
            <a:ext cx="4362450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31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5400" dirty="0"/>
              <a:t>Directors</a:t>
            </a:r>
            <a:br>
              <a:rPr lang="en-US" sz="5400" dirty="0"/>
            </a:br>
            <a:r>
              <a:rPr lang="en-US" sz="5400" dirty="0" smtClean="0"/>
              <a:t>DD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229600" cy="6705600"/>
          </a:xfrm>
        </p:spPr>
        <p:txBody>
          <a:bodyPr>
            <a:normAutofit fontScale="92500" lnSpcReduction="10000"/>
          </a:bodyPr>
          <a:lstStyle/>
          <a:p>
            <a:pPr lvl="3"/>
            <a:endParaRPr lang="en-US" sz="4400" dirty="0" smtClean="0"/>
          </a:p>
          <a:p>
            <a:pPr lvl="3"/>
            <a:endParaRPr lang="en-US" sz="4400" dirty="0" smtClean="0"/>
          </a:p>
          <a:p>
            <a:pPr lvl="3"/>
            <a:r>
              <a:rPr lang="en-US" sz="4400" dirty="0" smtClean="0"/>
              <a:t>Cecil </a:t>
            </a:r>
            <a:r>
              <a:rPr lang="en-US" sz="4400" dirty="0"/>
              <a:t>B</a:t>
            </a:r>
            <a:r>
              <a:rPr lang="en-US" sz="4400" dirty="0" smtClean="0"/>
              <a:t>. </a:t>
            </a:r>
            <a:r>
              <a:rPr lang="en-US" sz="4400" dirty="0" err="1" smtClean="0"/>
              <a:t>Demille</a:t>
            </a:r>
            <a:endParaRPr lang="en-US" sz="4400" dirty="0"/>
          </a:p>
          <a:p>
            <a:pPr lvl="3"/>
            <a:r>
              <a:rPr lang="en-US" sz="4400" dirty="0"/>
              <a:t>King Vidor</a:t>
            </a:r>
          </a:p>
          <a:p>
            <a:pPr lvl="3"/>
            <a:r>
              <a:rPr lang="en-US" sz="4400" dirty="0"/>
              <a:t>Henry </a:t>
            </a:r>
            <a:r>
              <a:rPr lang="en-US" sz="4400" dirty="0" smtClean="0"/>
              <a:t>King</a:t>
            </a:r>
          </a:p>
          <a:p>
            <a:pPr lvl="3"/>
            <a:r>
              <a:rPr lang="en-US" sz="4400" dirty="0"/>
              <a:t>Erich von Stroheim, Charlie Chaplin</a:t>
            </a:r>
          </a:p>
          <a:p>
            <a:pPr lvl="2"/>
            <a:r>
              <a:rPr lang="en-US" sz="4400" dirty="0">
                <a:hlinkClick r:id="rId2"/>
              </a:rPr>
              <a:t>http</a:t>
            </a:r>
            <a:r>
              <a:rPr lang="en-US" sz="4400">
                <a:hlinkClick r:id="rId2"/>
              </a:rPr>
              <a:t>://</a:t>
            </a:r>
            <a:r>
              <a:rPr lang="en-US" sz="4400" smtClean="0">
                <a:hlinkClick r:id="rId2"/>
              </a:rPr>
              <a:t>www.youtube.com/watch?v=jmc_3VW3-ag&amp;feature=relatedActors</a:t>
            </a:r>
            <a:r>
              <a:rPr lang="en-US" sz="4400" smtClean="0"/>
              <a:t> </a:t>
            </a:r>
            <a:endParaRPr lang="en-US" sz="4400" dirty="0"/>
          </a:p>
          <a:p>
            <a:pPr lvl="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06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Actors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3"/>
            <a:r>
              <a:rPr lang="en-US" sz="4400" dirty="0"/>
              <a:t>Clara Bow</a:t>
            </a:r>
          </a:p>
          <a:p>
            <a:pPr lvl="3"/>
            <a:r>
              <a:rPr lang="en-US" sz="4400" dirty="0" err="1"/>
              <a:t>Pola</a:t>
            </a:r>
            <a:r>
              <a:rPr lang="en-US" sz="4400" dirty="0"/>
              <a:t> </a:t>
            </a:r>
            <a:r>
              <a:rPr lang="en-US" sz="4400" dirty="0" err="1"/>
              <a:t>Negri</a:t>
            </a:r>
            <a:endParaRPr lang="en-US" sz="4400" dirty="0"/>
          </a:p>
          <a:p>
            <a:pPr lvl="3"/>
            <a:r>
              <a:rPr lang="en-US" sz="4400" dirty="0"/>
              <a:t>Gloria Swanson</a:t>
            </a:r>
          </a:p>
          <a:p>
            <a:pPr lvl="3"/>
            <a:r>
              <a:rPr lang="en-US" sz="4400" dirty="0"/>
              <a:t>Greta </a:t>
            </a:r>
            <a:r>
              <a:rPr lang="en-US" sz="4400" dirty="0" err="1"/>
              <a:t>Garbo</a:t>
            </a:r>
            <a:endParaRPr lang="en-US" sz="4400" dirty="0"/>
          </a:p>
          <a:p>
            <a:pPr lvl="3"/>
            <a:r>
              <a:rPr lang="en-US" sz="4400" dirty="0"/>
              <a:t>John Barrymore</a:t>
            </a:r>
          </a:p>
          <a:p>
            <a:pPr lvl="3"/>
            <a:r>
              <a:rPr lang="en-US" sz="4400" dirty="0"/>
              <a:t>Buster Keaton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5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early films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r>
              <a:rPr lang="en-US" sz="3200" u="sng" dirty="0">
                <a:hlinkClick r:id="rId2"/>
              </a:rPr>
              <a:t>http://www.youtube.com/watch?v=jmc_3VW3-ag&amp;feature=relatedActors</a:t>
            </a:r>
            <a:endParaRPr lang="en-US" sz="3200" dirty="0"/>
          </a:p>
          <a:p>
            <a:pPr lvl="3"/>
            <a:r>
              <a:rPr lang="en-US" sz="3200" u="sng" dirty="0">
                <a:hlinkClick r:id="rId3"/>
              </a:rPr>
              <a:t>http://www.youtube.com/watch?v=2MUBrClhgks</a:t>
            </a:r>
            <a:r>
              <a:rPr lang="en-US" sz="3200" dirty="0"/>
              <a:t>   Charlie Chaplin,1920</a:t>
            </a:r>
          </a:p>
          <a:p>
            <a:pPr lvl="3"/>
            <a:r>
              <a:rPr lang="en-US" sz="3200" u="sng" dirty="0">
                <a:hlinkClick r:id="rId4"/>
              </a:rPr>
              <a:t>http://www.youtube.com/watch?v=lUtg7kfB74M</a:t>
            </a:r>
            <a:r>
              <a:rPr lang="en-US" sz="3200" dirty="0"/>
              <a:t>  Buster Keaton, 1920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29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5400" dirty="0"/>
              <a:t>Germany, 1926</a:t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r>
              <a:rPr lang="en-US" sz="5400" dirty="0"/>
              <a:t>Films were haunting </a:t>
            </a:r>
          </a:p>
          <a:p>
            <a:pPr lvl="4"/>
            <a:r>
              <a:rPr lang="en-US" sz="5400" dirty="0"/>
              <a:t> Horror</a:t>
            </a:r>
          </a:p>
          <a:p>
            <a:pPr lvl="4"/>
            <a:r>
              <a:rPr lang="en-US" sz="5400" dirty="0"/>
              <a:t> </a:t>
            </a:r>
            <a:r>
              <a:rPr lang="en-US" sz="5400" dirty="0" smtClean="0"/>
              <a:t>Psychological </a:t>
            </a:r>
            <a:endParaRPr lang="en-US" sz="5400" dirty="0"/>
          </a:p>
          <a:p>
            <a:pPr lvl="4"/>
            <a:r>
              <a:rPr lang="en-US" sz="5400" dirty="0"/>
              <a:t> </a:t>
            </a:r>
            <a:r>
              <a:rPr lang="en-US" sz="5400" dirty="0" smtClean="0"/>
              <a:t>Social </a:t>
            </a:r>
            <a:r>
              <a:rPr lang="en-US" sz="5400" dirty="0"/>
              <a:t>themes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74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en-US" sz="6600" dirty="0"/>
              <a:t>Russia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3"/>
            <a:r>
              <a:rPr lang="en-US" sz="6000" dirty="0"/>
              <a:t>Documentaries</a:t>
            </a:r>
          </a:p>
          <a:p>
            <a:pPr lvl="3"/>
            <a:r>
              <a:rPr lang="en-US" sz="6000" dirty="0"/>
              <a:t>Moved away from Hollywood’s traditional story lines</a:t>
            </a: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4087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60672" cy="1039427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dirty="0"/>
              <a:t>Sound introduced in the late </a:t>
            </a:r>
            <a:r>
              <a:rPr lang="en-US" sz="4000" dirty="0" smtClean="0"/>
              <a:t>1920’s!!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29400"/>
          </a:xfrm>
        </p:spPr>
        <p:txBody>
          <a:bodyPr>
            <a:noAutofit/>
          </a:bodyPr>
          <a:lstStyle/>
          <a:p>
            <a:pPr lvl="1"/>
            <a:endParaRPr lang="en-US" sz="4800" dirty="0" smtClean="0"/>
          </a:p>
          <a:p>
            <a:pPr lvl="1"/>
            <a:endParaRPr lang="en-US" sz="4800" dirty="0"/>
          </a:p>
          <a:p>
            <a:endParaRPr lang="en-US" sz="4400" dirty="0"/>
          </a:p>
        </p:txBody>
      </p:sp>
      <p:pic>
        <p:nvPicPr>
          <p:cNvPr id="1026" name="Picture 2" descr="C:\Users\vpuser\AppData\Local\Microsoft\Windows\Temporary Internet Files\Content.IE5\XFXUCHGQ\MP90040957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09800"/>
            <a:ext cx="68580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56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800" dirty="0" smtClean="0"/>
              <a:t>1930’s- 80 million people go to the movies every week</a:t>
            </a:r>
            <a:br>
              <a:rPr lang="en-US" sz="48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 sz="4400" dirty="0" smtClean="0"/>
              <a:t>More than in the 1960’s (20 million)</a:t>
            </a:r>
          </a:p>
          <a:p>
            <a:pPr lvl="3"/>
            <a:r>
              <a:rPr lang="en-US" sz="4400" dirty="0" smtClean="0"/>
              <a:t>Great Depression put people out of work</a:t>
            </a:r>
          </a:p>
          <a:p>
            <a:pPr lvl="3"/>
            <a:r>
              <a:rPr lang="en-US" sz="4400" dirty="0" smtClean="0"/>
              <a:t>People wanted to escape their problems cheaply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19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5400" dirty="0"/>
              <a:t>Genres reflected the times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4"/>
            <a:r>
              <a:rPr lang="en-US" sz="4000" dirty="0"/>
              <a:t>Gangster</a:t>
            </a:r>
          </a:p>
          <a:p>
            <a:pPr lvl="4"/>
            <a:r>
              <a:rPr lang="en-US" sz="4000" dirty="0"/>
              <a:t>Musicals</a:t>
            </a:r>
          </a:p>
          <a:p>
            <a:pPr lvl="4"/>
            <a:r>
              <a:rPr lang="en-US" sz="4000" dirty="0"/>
              <a:t>Comedies</a:t>
            </a:r>
          </a:p>
          <a:p>
            <a:pPr lvl="4"/>
            <a:r>
              <a:rPr lang="en-US" sz="4000" dirty="0"/>
              <a:t>Depression heroes created</a:t>
            </a:r>
          </a:p>
          <a:p>
            <a:pPr lvl="5"/>
            <a:r>
              <a:rPr lang="en-US" sz="4000" dirty="0"/>
              <a:t>Toughness</a:t>
            </a:r>
          </a:p>
          <a:p>
            <a:pPr lvl="5"/>
            <a:r>
              <a:rPr lang="en-US" sz="4000" dirty="0"/>
              <a:t>ethnicity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3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“Modern Times”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4"/>
            <a:r>
              <a:rPr lang="en-US" u="sng" dirty="0">
                <a:hlinkClick r:id="rId2"/>
              </a:rPr>
              <a:t>http://www.youtube.com/watch?v=3luc0fczgM0</a:t>
            </a:r>
            <a:r>
              <a:rPr lang="en-US" dirty="0"/>
              <a:t>  “Modern Times” 1936</a:t>
            </a:r>
          </a:p>
          <a:p>
            <a:pPr lvl="4"/>
            <a:r>
              <a:rPr lang="en-US" sz="1800" i="1" dirty="0"/>
              <a:t>Modern Times</a:t>
            </a:r>
            <a:r>
              <a:rPr lang="en-US" sz="1800" dirty="0"/>
              <a:t> portrays Chaplin as a factory worker employed on an </a:t>
            </a:r>
            <a:r>
              <a:rPr lang="en-US" sz="1800" u="sng" dirty="0">
                <a:hlinkClick r:id="rId3" tooltip="Assembly line"/>
              </a:rPr>
              <a:t>assembly line</a:t>
            </a:r>
            <a:r>
              <a:rPr lang="en-US" sz="1800" dirty="0"/>
              <a:t>. After being subjected to such indignities as being force-fed by a "modern" feeding machine and an accelerating assembly line where Chaplin screws nuts at an ever-increasing rate onto pieces of machinery, he suffers a mental breakdown that causes him to run amok, throwing the factory into chaos. Chaplin is sent to a hospital. Following his recovery, the now unemployed Chaplin is arrested as an instigator in a Communist demonstration. He was waving a </a:t>
            </a:r>
            <a:r>
              <a:rPr lang="en-US" sz="1800" i="1" dirty="0"/>
              <a:t>red</a:t>
            </a:r>
            <a:r>
              <a:rPr lang="en-US" sz="1800" dirty="0"/>
              <a:t> flag that fell off a delivery truck (Chaplin intended to return the flag to the driver). In jail, he accidentally eats smuggled </a:t>
            </a:r>
            <a:r>
              <a:rPr lang="en-US" sz="1800" u="sng" dirty="0">
                <a:hlinkClick r:id="rId4" tooltip="Cocaine"/>
              </a:rPr>
              <a:t>cocaine</a:t>
            </a:r>
            <a:r>
              <a:rPr lang="en-US" sz="1800" dirty="0"/>
              <a:t>, mistaking it for salt. In his subsequent delirious state he walks into a jailbreak and knocks out the convicts. He is hailed a hero and is released.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06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“Mata </a:t>
            </a:r>
            <a:r>
              <a:rPr lang="en-US" sz="6600" dirty="0" err="1" smtClean="0"/>
              <a:t>Hari</a:t>
            </a:r>
            <a:r>
              <a:rPr lang="en-US" sz="6600" dirty="0" smtClean="0"/>
              <a:t>”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4"/>
            <a:r>
              <a:rPr lang="en-US" u="sng" dirty="0">
                <a:hlinkClick r:id="rId2"/>
              </a:rPr>
              <a:t>http://www.youtube.com/watch?v=G5DVB3iIxAw</a:t>
            </a:r>
            <a:r>
              <a:rPr lang="en-US" dirty="0"/>
              <a:t>  “ Mata </a:t>
            </a:r>
            <a:r>
              <a:rPr lang="en-US" dirty="0" err="1"/>
              <a:t>Hari</a:t>
            </a:r>
            <a:r>
              <a:rPr lang="en-US" dirty="0"/>
              <a:t>”</a:t>
            </a:r>
          </a:p>
          <a:p>
            <a:pPr lvl="5"/>
            <a:r>
              <a:rPr lang="en-US" sz="2800" b="1" dirty="0"/>
              <a:t>Mata </a:t>
            </a:r>
            <a:r>
              <a:rPr lang="en-US" sz="2800" b="1" dirty="0" err="1"/>
              <a:t>Hari</a:t>
            </a:r>
            <a:r>
              <a:rPr lang="en-US" sz="2800" dirty="0"/>
              <a:t> was the </a:t>
            </a:r>
            <a:r>
              <a:rPr lang="en-US" sz="2800" u="sng" dirty="0">
                <a:hlinkClick r:id="rId3" tooltip="Stage name"/>
              </a:rPr>
              <a:t>stage name</a:t>
            </a:r>
            <a:r>
              <a:rPr lang="en-US" sz="2800" dirty="0"/>
              <a:t> of </a:t>
            </a:r>
            <a:r>
              <a:rPr lang="en-US" sz="2800" b="1" dirty="0" err="1"/>
              <a:t>Margaretha</a:t>
            </a:r>
            <a:r>
              <a:rPr lang="en-US" sz="2800" b="1" dirty="0"/>
              <a:t> </a:t>
            </a:r>
            <a:r>
              <a:rPr lang="en-US" sz="2800" b="1" dirty="0" err="1"/>
              <a:t>Geertruida</a:t>
            </a:r>
            <a:r>
              <a:rPr lang="en-US" sz="2800" dirty="0"/>
              <a:t> "</a:t>
            </a:r>
            <a:r>
              <a:rPr lang="en-US" sz="2800" b="1" dirty="0" err="1"/>
              <a:t>Margreet</a:t>
            </a:r>
            <a:r>
              <a:rPr lang="en-US" sz="2800" dirty="0"/>
              <a:t>" </a:t>
            </a:r>
            <a:r>
              <a:rPr lang="en-US" sz="2800" b="1" dirty="0" err="1"/>
              <a:t>Zelle</a:t>
            </a:r>
            <a:r>
              <a:rPr lang="en-US" sz="2800" dirty="0"/>
              <a:t> (7 August 1876 - 15 October 1917), a </a:t>
            </a:r>
            <a:r>
              <a:rPr lang="en-US" sz="2800" u="sng" dirty="0">
                <a:hlinkClick r:id="rId4" tooltip="Dutch people"/>
              </a:rPr>
              <a:t>Dutch</a:t>
            </a:r>
            <a:r>
              <a:rPr lang="en-US" sz="2800" dirty="0"/>
              <a:t> </a:t>
            </a:r>
            <a:r>
              <a:rPr lang="en-US" sz="2800" u="sng" dirty="0">
                <a:hlinkClick r:id="rId5" tooltip="Exotic dancer"/>
              </a:rPr>
              <a:t>exotic dancer</a:t>
            </a:r>
            <a:r>
              <a:rPr lang="en-US" sz="2800" dirty="0"/>
              <a:t>, </a:t>
            </a:r>
            <a:r>
              <a:rPr lang="en-US" sz="2800" u="sng" dirty="0">
                <a:hlinkClick r:id="rId6" tooltip="Courtesan"/>
              </a:rPr>
              <a:t>courtesan</a:t>
            </a:r>
            <a:r>
              <a:rPr lang="en-US" sz="2800" dirty="0"/>
              <a:t>, and accused </a:t>
            </a:r>
            <a:r>
              <a:rPr lang="en-US" sz="2800" u="sng" dirty="0">
                <a:hlinkClick r:id="rId7" tooltip="Spy"/>
              </a:rPr>
              <a:t>spy</a:t>
            </a:r>
            <a:r>
              <a:rPr lang="en-US" sz="2800" u="sng" baseline="30000" dirty="0">
                <a:hlinkClick r:id="rId8"/>
              </a:rPr>
              <a:t>[1]</a:t>
            </a:r>
            <a:r>
              <a:rPr lang="en-US" sz="2800" dirty="0"/>
              <a:t> who was </a:t>
            </a:r>
            <a:r>
              <a:rPr lang="en-US" sz="2800" u="sng" dirty="0">
                <a:hlinkClick r:id="rId9" tooltip="Execution by firing squad"/>
              </a:rPr>
              <a:t>executed by firing squad</a:t>
            </a:r>
            <a:r>
              <a:rPr lang="en-US" sz="2800" dirty="0"/>
              <a:t> in </a:t>
            </a:r>
            <a:r>
              <a:rPr lang="en-US" sz="2800" u="sng" dirty="0">
                <a:hlinkClick r:id="rId10" tooltip="France"/>
              </a:rPr>
              <a:t>France</a:t>
            </a:r>
            <a:r>
              <a:rPr lang="en-US" sz="2800" dirty="0"/>
              <a:t> under charges of </a:t>
            </a:r>
            <a:r>
              <a:rPr lang="en-US" sz="2800" u="sng" dirty="0">
                <a:hlinkClick r:id="rId11" tooltip="Espionage"/>
              </a:rPr>
              <a:t>espionage</a:t>
            </a:r>
            <a:r>
              <a:rPr lang="en-US" sz="2800" dirty="0"/>
              <a:t> for </a:t>
            </a:r>
            <a:r>
              <a:rPr lang="en-US" sz="2800" u="sng" dirty="0">
                <a:hlinkClick r:id="rId12" tooltip="German Empire"/>
              </a:rPr>
              <a:t>Germany</a:t>
            </a:r>
            <a:r>
              <a:rPr lang="en-US" sz="2800" dirty="0"/>
              <a:t> during </a:t>
            </a:r>
            <a:r>
              <a:rPr lang="en-US" sz="2800" u="sng" dirty="0">
                <a:hlinkClick r:id="rId13" tooltip="World War I"/>
              </a:rPr>
              <a:t>World War </a:t>
            </a:r>
            <a:r>
              <a:rPr lang="en-US" sz="2800" u="sng" dirty="0" smtClean="0"/>
              <a:t>I</a:t>
            </a:r>
          </a:p>
          <a:p>
            <a:pPr lvl="5"/>
            <a:endParaRPr lang="en-US" u="sng" dirty="0"/>
          </a:p>
          <a:p>
            <a:pPr lvl="5"/>
            <a:r>
              <a:rPr lang="en-US" u="sng" dirty="0">
                <a:hlinkClick r:id="rId14"/>
              </a:rPr>
              <a:t>http://www.youtube.com/watch?v=oClFiO7LMkc</a:t>
            </a:r>
            <a:endParaRPr lang="en-US" dirty="0"/>
          </a:p>
          <a:p>
            <a:pPr lvl="5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9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sz="2800" dirty="0"/>
              <a:t>Earliest camera – hole in darkened box will cast a moving image on the wall</a:t>
            </a:r>
          </a:p>
          <a:p>
            <a:pPr lvl="1"/>
            <a:r>
              <a:rPr lang="en-US" sz="2800" dirty="0"/>
              <a:t>Italians called this Camera </a:t>
            </a:r>
            <a:r>
              <a:rPr lang="en-US" sz="2800" dirty="0" err="1"/>
              <a:t>Obscura</a:t>
            </a:r>
            <a:r>
              <a:rPr lang="en-US" sz="2800" dirty="0"/>
              <a:t> during the Renaissance</a:t>
            </a:r>
          </a:p>
          <a:p>
            <a:pPr lvl="1"/>
            <a:r>
              <a:rPr lang="en-US" sz="2800" dirty="0"/>
              <a:t>Persistence of vision – retina retains a </a:t>
            </a:r>
            <a:r>
              <a:rPr lang="en-US" sz="2800" dirty="0" smtClean="0"/>
              <a:t>vision </a:t>
            </a:r>
            <a:r>
              <a:rPr lang="en-US" sz="2800" dirty="0"/>
              <a:t>for a fraction of a second.  A series of still images can appear that they are moving.</a:t>
            </a:r>
          </a:p>
          <a:p>
            <a:pPr lvl="1"/>
            <a:r>
              <a:rPr lang="en-US" sz="2800" dirty="0"/>
              <a:t>Daguerreotypes – permanent images on treated metal plates</a:t>
            </a:r>
          </a:p>
          <a:p>
            <a:pPr lvl="1"/>
            <a:r>
              <a:rPr lang="en-US" sz="2800" dirty="0"/>
              <a:t>The combination of these produced “motion pictures.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96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60672" cy="1039427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dirty="0"/>
              <a:t>France joined the business and made many contributions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6600" dirty="0"/>
              <a:t>Golden age of screen diversity</a:t>
            </a:r>
          </a:p>
          <a:p>
            <a:pPr lvl="2"/>
            <a:r>
              <a:rPr lang="en-US" sz="6600" dirty="0"/>
              <a:t>Musicals</a:t>
            </a:r>
          </a:p>
          <a:p>
            <a:pPr lvl="2"/>
            <a:r>
              <a:rPr lang="en-US" sz="6600" dirty="0"/>
              <a:t>Industrialization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32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4400" dirty="0"/>
              <a:t>Cynicism and Post-War Decline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6600" dirty="0"/>
              <a:t>WWII – darker themes	</a:t>
            </a:r>
          </a:p>
          <a:p>
            <a:pPr lvl="2"/>
            <a:r>
              <a:rPr lang="en-US" sz="6600" dirty="0"/>
              <a:t>Pessimism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4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Citizen Kane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3"/>
            <a:r>
              <a:rPr lang="en-US" dirty="0"/>
              <a:t>Kane </a:t>
            </a:r>
            <a:r>
              <a:rPr lang="en-US" u="sng" dirty="0">
                <a:hlinkClick r:id="rId2"/>
              </a:rPr>
              <a:t>http://www.youtube.com/watch?v=pqz2rekeYMc</a:t>
            </a:r>
            <a:endParaRPr lang="en-US" dirty="0"/>
          </a:p>
          <a:p>
            <a:r>
              <a:rPr lang="en-US" dirty="0"/>
              <a:t>Charles Foster Kane (</a:t>
            </a:r>
            <a:r>
              <a:rPr lang="en-US" u="sng" dirty="0">
                <a:hlinkClick r:id="rId3" tooltip="Orson Welles"/>
              </a:rPr>
              <a:t>Orson Welles</a:t>
            </a:r>
            <a:r>
              <a:rPr lang="en-US" dirty="0"/>
              <a:t>), an enormously wealthy </a:t>
            </a:r>
            <a:r>
              <a:rPr lang="en-US" u="sng" dirty="0">
                <a:hlinkClick r:id="rId4" tooltip="Media proprietor"/>
              </a:rPr>
              <a:t>media proprietor</a:t>
            </a:r>
            <a:r>
              <a:rPr lang="en-US" dirty="0"/>
              <a:t>, has been living alone in </a:t>
            </a:r>
            <a:r>
              <a:rPr lang="en-US" u="sng" dirty="0">
                <a:hlinkClick r:id="rId5" tooltip="Florida"/>
              </a:rPr>
              <a:t>Florida</a:t>
            </a:r>
            <a:r>
              <a:rPr lang="en-US" dirty="0"/>
              <a:t> in his vast palatial estate </a:t>
            </a:r>
            <a:r>
              <a:rPr lang="en-US" u="sng" dirty="0" err="1">
                <a:hlinkClick r:id="rId6" tooltip="Xanadu (Citizen Kane)"/>
              </a:rPr>
              <a:t>Xanadu</a:t>
            </a:r>
            <a:r>
              <a:rPr lang="en-US" dirty="0"/>
              <a:t> for the last years of his life, with a "No trespassing" sign on the gate. He dies in a bed while holding a </a:t>
            </a:r>
            <a:r>
              <a:rPr lang="en-US" u="sng" dirty="0">
                <a:hlinkClick r:id="rId7" tooltip="Snow globe"/>
              </a:rPr>
              <a:t>snow globe</a:t>
            </a:r>
            <a:r>
              <a:rPr lang="en-US" dirty="0"/>
              <a:t> and utters "Rosebud..."; the globe slips from his dying hand and smashes. Kane's death then becomes sensational news around the world. Newsreel reporter Jerry Thompson (</a:t>
            </a:r>
            <a:r>
              <a:rPr lang="en-US" u="sng" dirty="0">
                <a:hlinkClick r:id="rId8" tooltip="William Alland"/>
              </a:rPr>
              <a:t>William </a:t>
            </a:r>
            <a:r>
              <a:rPr lang="en-US" u="sng" dirty="0" err="1">
                <a:hlinkClick r:id="rId8" tooltip="William Alland"/>
              </a:rPr>
              <a:t>Alland</a:t>
            </a:r>
            <a:r>
              <a:rPr lang="en-US" dirty="0"/>
              <a:t>) tries to find out about Kane's private life and, in particular, to discover the meaning behind his last word. </a:t>
            </a:r>
          </a:p>
        </p:txBody>
      </p:sp>
    </p:spTree>
    <p:extLst>
      <p:ext uri="{BB962C8B-B14F-4D97-AF65-F5344CB8AC3E}">
        <p14:creationId xmlns:p14="http://schemas.microsoft.com/office/powerpoint/2010/main" val="233095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Post WWI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r>
              <a:rPr lang="en-US" sz="8000" dirty="0" smtClean="0"/>
              <a:t>European Studios were in shambles.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65308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en-US" sz="4400" dirty="0"/>
              <a:t>Hollywood made serious movies – 1940’s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r>
              <a:rPr lang="en-US" sz="5400" dirty="0" err="1"/>
              <a:t>Anti-semitism</a:t>
            </a:r>
            <a:endParaRPr lang="en-US" sz="5400" dirty="0"/>
          </a:p>
          <a:p>
            <a:pPr lvl="3"/>
            <a:r>
              <a:rPr lang="en-US" sz="5400" dirty="0"/>
              <a:t>Racism</a:t>
            </a:r>
          </a:p>
          <a:p>
            <a:pPr lvl="3"/>
            <a:r>
              <a:rPr lang="en-US" sz="5400" dirty="0" err="1"/>
              <a:t>Juvenille</a:t>
            </a:r>
            <a:r>
              <a:rPr lang="en-US" sz="5400" dirty="0"/>
              <a:t> delinquency</a:t>
            </a:r>
          </a:p>
          <a:p>
            <a:pPr lvl="3"/>
            <a:r>
              <a:rPr lang="en-US" sz="5400" dirty="0"/>
              <a:t>Corruption in sports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76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en-US" sz="7200" dirty="0"/>
              <a:t>1950’s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r>
              <a:rPr lang="en-US" sz="3200" dirty="0"/>
              <a:t>Westerns</a:t>
            </a:r>
          </a:p>
          <a:p>
            <a:pPr lvl="4"/>
            <a:r>
              <a:rPr lang="en-US" sz="3200" u="sng" dirty="0">
                <a:hlinkClick r:id="rId2"/>
              </a:rPr>
              <a:t>http://www.youtube.com/watch?v=QKLvKZ6nIiA</a:t>
            </a:r>
            <a:r>
              <a:rPr lang="en-US" sz="3200" dirty="0"/>
              <a:t>,  High Noon</a:t>
            </a:r>
          </a:p>
          <a:p>
            <a:pPr lvl="3"/>
            <a:r>
              <a:rPr lang="en-US" sz="3200" dirty="0"/>
              <a:t>Comedies</a:t>
            </a:r>
          </a:p>
          <a:p>
            <a:pPr lvl="3"/>
            <a:r>
              <a:rPr lang="en-US" sz="3200" dirty="0"/>
              <a:t>Musicals</a:t>
            </a:r>
          </a:p>
          <a:p>
            <a:pPr lvl="4"/>
            <a:r>
              <a:rPr lang="en-US" sz="3200" u="sng" dirty="0">
                <a:hlinkClick r:id="rId3"/>
              </a:rPr>
              <a:t>http://www.youtube.com/watch?v=iMO72_TF9JY</a:t>
            </a:r>
            <a:r>
              <a:rPr lang="en-US" sz="3200" dirty="0"/>
              <a:t> , South Pacific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87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60672" cy="1039427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5400" dirty="0"/>
              <a:t>1960’s  Rebels!</a:t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3"/>
            <a:r>
              <a:rPr lang="en-US" sz="4000" dirty="0"/>
              <a:t>Audience was younger, more educated, more affluent</a:t>
            </a:r>
          </a:p>
          <a:p>
            <a:pPr lvl="3"/>
            <a:r>
              <a:rPr lang="en-US" sz="4000" dirty="0"/>
              <a:t>Movies were more sophisticated</a:t>
            </a:r>
          </a:p>
          <a:p>
            <a:pPr lvl="4"/>
            <a:r>
              <a:rPr lang="en-US" sz="4000" dirty="0"/>
              <a:t>Bonnie and Clyde </a:t>
            </a:r>
            <a:r>
              <a:rPr lang="en-US" sz="4000" u="sng" dirty="0">
                <a:hlinkClick r:id="rId2"/>
              </a:rPr>
              <a:t>http://www.youtube.com/watch?v=bKWTAFeoVOc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73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en-US" sz="6600" dirty="0" smtClean="0"/>
              <a:t>1970’s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3"/>
            <a:r>
              <a:rPr lang="en-US" sz="3200" dirty="0"/>
              <a:t>Unpopular war (Vietnam)</a:t>
            </a:r>
          </a:p>
          <a:p>
            <a:pPr lvl="3"/>
            <a:r>
              <a:rPr lang="en-US" sz="3200" dirty="0"/>
              <a:t>Inflation</a:t>
            </a:r>
          </a:p>
          <a:p>
            <a:pPr lvl="3"/>
            <a:r>
              <a:rPr lang="en-US" sz="3200" dirty="0"/>
              <a:t>Disaster films (Airport)</a:t>
            </a:r>
          </a:p>
          <a:p>
            <a:pPr lvl="3"/>
            <a:r>
              <a:rPr lang="en-US" sz="3200" dirty="0"/>
              <a:t>Gangster films (Godfather)</a:t>
            </a:r>
          </a:p>
          <a:p>
            <a:pPr lvl="3"/>
            <a:r>
              <a:rPr lang="en-US" sz="3200" dirty="0"/>
              <a:t>Horror (Exorcist)</a:t>
            </a:r>
          </a:p>
          <a:p>
            <a:pPr lvl="3"/>
            <a:r>
              <a:rPr lang="en-US" sz="3200" dirty="0"/>
              <a:t>Space (Star Wars)</a:t>
            </a:r>
          </a:p>
          <a:p>
            <a:pPr lvl="3"/>
            <a:r>
              <a:rPr lang="en-US" sz="3200" dirty="0"/>
              <a:t>Film schools were emerging – “no more learn on the job”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283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en-US" sz="3600" dirty="0"/>
              <a:t>1980’s  Children of Rebels – Back to </a:t>
            </a:r>
            <a:r>
              <a:rPr lang="en-US" sz="3600" dirty="0" smtClean="0"/>
              <a:t>Tradition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3"/>
            <a:r>
              <a:rPr lang="en-US" sz="3500" dirty="0"/>
              <a:t>Reagan years – conservative politics</a:t>
            </a:r>
          </a:p>
          <a:p>
            <a:pPr lvl="3"/>
            <a:r>
              <a:rPr lang="en-US" sz="3500" dirty="0"/>
              <a:t>Rugged individualism</a:t>
            </a:r>
          </a:p>
          <a:p>
            <a:pPr lvl="3"/>
            <a:r>
              <a:rPr lang="en-US" sz="3500" dirty="0"/>
              <a:t>Optimism – Upbeat</a:t>
            </a:r>
          </a:p>
          <a:p>
            <a:pPr lvl="4"/>
            <a:r>
              <a:rPr lang="en-US" sz="3500" dirty="0"/>
              <a:t>Back to the Future </a:t>
            </a:r>
            <a:r>
              <a:rPr lang="en-US" sz="3500" u="sng" dirty="0">
                <a:hlinkClick r:id="rId2"/>
              </a:rPr>
              <a:t>http://www.youtube.com/watch?v=yosuvf7Unmg</a:t>
            </a:r>
            <a:endParaRPr lang="en-US" sz="3500" dirty="0"/>
          </a:p>
          <a:p>
            <a:pPr lvl="4"/>
            <a:r>
              <a:rPr lang="en-US" sz="3500" dirty="0"/>
              <a:t> </a:t>
            </a:r>
          </a:p>
          <a:p>
            <a:pPr lvl="3"/>
            <a:r>
              <a:rPr lang="en-US" sz="3500" dirty="0"/>
              <a:t>Mythic Heroes</a:t>
            </a:r>
          </a:p>
          <a:p>
            <a:pPr lvl="4"/>
            <a:r>
              <a:rPr lang="en-US" sz="3500" dirty="0"/>
              <a:t>Rocky</a:t>
            </a:r>
          </a:p>
          <a:p>
            <a:pPr lvl="4"/>
            <a:r>
              <a:rPr lang="en-US" sz="3500" dirty="0"/>
              <a:t>Terminator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86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directors were thinking “outside the box”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 sz="5400" dirty="0"/>
              <a:t>Quirky imagination and ironic wit</a:t>
            </a:r>
          </a:p>
          <a:p>
            <a:pPr lvl="3"/>
            <a:r>
              <a:rPr lang="en-US" sz="5400" dirty="0"/>
              <a:t>Blue Velvet, </a:t>
            </a:r>
            <a:r>
              <a:rPr lang="en-US" sz="5400" dirty="0" err="1"/>
              <a:t>Reseviour</a:t>
            </a:r>
            <a:r>
              <a:rPr lang="en-US" sz="5400" dirty="0"/>
              <a:t> Dogs, Platoon, 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2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August and Louis </a:t>
            </a:r>
            <a:r>
              <a:rPr lang="en-US" dirty="0" err="1" smtClean="0"/>
              <a:t>Lumiere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 smtClean="0"/>
              <a:t> </a:t>
            </a:r>
            <a:r>
              <a:rPr lang="en-US" sz="4400" dirty="0"/>
              <a:t>2 Frenchmen are credited with inventing the first device to record and project motion pictures for a theatre audience in 1895 – </a:t>
            </a:r>
            <a:endParaRPr lang="en-US" sz="4400" dirty="0" smtClean="0"/>
          </a:p>
          <a:p>
            <a:pPr lvl="0"/>
            <a:r>
              <a:rPr lang="en-US" sz="4400" dirty="0"/>
              <a:t>C</a:t>
            </a:r>
            <a:r>
              <a:rPr lang="en-US" sz="4400" dirty="0" smtClean="0"/>
              <a:t>alled </a:t>
            </a:r>
            <a:r>
              <a:rPr lang="en-US" sz="4400" dirty="0"/>
              <a:t>the </a:t>
            </a:r>
            <a:r>
              <a:rPr lang="en-US" sz="4400" b="1" dirty="0" err="1"/>
              <a:t>cinematographe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29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60672" cy="1039427"/>
          </a:xfrm>
        </p:spPr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en-US" sz="4800" dirty="0"/>
              <a:t>1990’s – Diversified directors, actors and audiences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r>
              <a:rPr lang="en-US" sz="2000" dirty="0" err="1"/>
              <a:t>Speilberg</a:t>
            </a:r>
            <a:r>
              <a:rPr lang="en-US" sz="2000" dirty="0"/>
              <a:t> – ET and Close </a:t>
            </a:r>
            <a:r>
              <a:rPr lang="en-US" sz="2000" dirty="0" smtClean="0"/>
              <a:t>Encounters </a:t>
            </a:r>
            <a:r>
              <a:rPr lang="en-US" sz="2000" dirty="0"/>
              <a:t>in the 80”s</a:t>
            </a:r>
          </a:p>
          <a:p>
            <a:pPr lvl="4"/>
            <a:r>
              <a:rPr lang="en-US" sz="2000" dirty="0"/>
              <a:t>Now diversified subjects - Saving Private Ryan, Schindler’s List</a:t>
            </a:r>
          </a:p>
          <a:p>
            <a:pPr lvl="3"/>
            <a:r>
              <a:rPr lang="en-US" sz="2000" dirty="0" err="1"/>
              <a:t>Scorcese</a:t>
            </a:r>
            <a:r>
              <a:rPr lang="en-US" sz="2000" dirty="0"/>
              <a:t> – urban tension (</a:t>
            </a:r>
            <a:r>
              <a:rPr lang="en-US" sz="2000" dirty="0" err="1"/>
              <a:t>Goodfellas</a:t>
            </a:r>
            <a:r>
              <a:rPr lang="en-US" sz="2000" dirty="0"/>
              <a:t>, Gangs of NY), but made some gentler movies (The Age of Innocence) </a:t>
            </a:r>
          </a:p>
          <a:p>
            <a:pPr lvl="3"/>
            <a:r>
              <a:rPr lang="en-US" sz="2000" dirty="0"/>
              <a:t>Tom Hanks (Sleepless in Seattle, Philadelphia</a:t>
            </a:r>
            <a:r>
              <a:rPr lang="en-US" sz="2000" dirty="0" smtClean="0"/>
              <a:t>)</a:t>
            </a:r>
          </a:p>
          <a:p>
            <a:pPr lvl="4"/>
            <a:r>
              <a:rPr lang="en-US" sz="1700" dirty="0">
                <a:hlinkClick r:id="rId2"/>
              </a:rPr>
              <a:t>http://</a:t>
            </a:r>
            <a:r>
              <a:rPr lang="en-US" sz="1700" dirty="0" smtClean="0">
                <a:hlinkClick r:id="rId2"/>
              </a:rPr>
              <a:t>www.youtube.com/watch?v=0Ct8rrZgUn8</a:t>
            </a:r>
            <a:endParaRPr lang="en-US" sz="1700" dirty="0" smtClean="0"/>
          </a:p>
          <a:p>
            <a:pPr lvl="4"/>
            <a:r>
              <a:rPr lang="en-US" sz="1700" dirty="0">
                <a:hlinkClick r:id="rId3"/>
              </a:rPr>
              <a:t>http://</a:t>
            </a:r>
            <a:r>
              <a:rPr lang="en-US" sz="1700" dirty="0" smtClean="0">
                <a:hlinkClick r:id="rId3"/>
              </a:rPr>
              <a:t>www.youtube.com/watch?v=bTFMGqew6QA</a:t>
            </a:r>
            <a:endParaRPr lang="en-US" sz="1700" dirty="0" smtClean="0"/>
          </a:p>
          <a:p>
            <a:pPr lvl="4"/>
            <a:r>
              <a:rPr lang="en-US" sz="1700" dirty="0">
                <a:hlinkClick r:id="rId4"/>
              </a:rPr>
              <a:t>http</a:t>
            </a:r>
            <a:r>
              <a:rPr lang="en-US" sz="1700">
                <a:hlinkClick r:id="rId4"/>
              </a:rPr>
              <a:t>://</a:t>
            </a:r>
            <a:r>
              <a:rPr lang="en-US" sz="1700" smtClean="0">
                <a:hlinkClick r:id="rId4"/>
              </a:rPr>
              <a:t>www.youtube.com/watch?v=gZgKo46X8CI</a:t>
            </a:r>
            <a:r>
              <a:rPr lang="en-US" sz="1700" smtClean="0"/>
              <a:t> </a:t>
            </a:r>
            <a:endParaRPr lang="en-US" sz="1700" dirty="0"/>
          </a:p>
          <a:p>
            <a:pPr lvl="3"/>
            <a:r>
              <a:rPr lang="en-US" sz="2000" dirty="0"/>
              <a:t>Independent Film Makers</a:t>
            </a:r>
          </a:p>
          <a:p>
            <a:pPr lvl="3"/>
            <a:r>
              <a:rPr lang="en-US" sz="2000" dirty="0"/>
              <a:t>Influenced by videos</a:t>
            </a:r>
          </a:p>
          <a:p>
            <a:pPr lvl="3"/>
            <a:r>
              <a:rPr lang="en-US" sz="2000" dirty="0"/>
              <a:t>Sequels</a:t>
            </a:r>
          </a:p>
          <a:p>
            <a:pPr lvl="3"/>
            <a:r>
              <a:rPr lang="en-US" sz="2000" dirty="0"/>
              <a:t>African Americans, Women, Latinos starting to emerge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112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60672" cy="1039427"/>
          </a:xfrm>
        </p:spPr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en-US" sz="4000" dirty="0"/>
              <a:t>2000’s – more people getting into film-making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3"/>
            <a:r>
              <a:rPr lang="en-US" sz="3200" dirty="0"/>
              <a:t>Hand-held cameras</a:t>
            </a:r>
          </a:p>
          <a:p>
            <a:pPr lvl="3"/>
            <a:r>
              <a:rPr lang="en-US" sz="3200" dirty="0"/>
              <a:t>Natural lighting</a:t>
            </a:r>
          </a:p>
          <a:p>
            <a:pPr lvl="3"/>
            <a:r>
              <a:rPr lang="en-US" sz="3200" dirty="0"/>
              <a:t>Shooting on location</a:t>
            </a:r>
          </a:p>
          <a:p>
            <a:pPr lvl="3"/>
            <a:r>
              <a:rPr lang="en-US" sz="3200" dirty="0"/>
              <a:t>Globally more sophisticated – Cut across national boundaries – internationalism (ex, Red Violin) – companies from Italy, Austria, England and japan cooperated with US. And Canada.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81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What this historical account is not!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4800" dirty="0"/>
              <a:t>This is not a technological </a:t>
            </a:r>
            <a:r>
              <a:rPr lang="en-US" sz="4800" dirty="0" smtClean="0"/>
              <a:t>history</a:t>
            </a:r>
            <a:endParaRPr lang="en-US" sz="4800" dirty="0"/>
          </a:p>
          <a:p>
            <a:pPr lvl="2"/>
            <a:r>
              <a:rPr lang="en-US" sz="4800" dirty="0"/>
              <a:t>This is not a </a:t>
            </a:r>
            <a:r>
              <a:rPr lang="en-US" sz="4800" dirty="0" smtClean="0"/>
              <a:t>“Social Movement” </a:t>
            </a:r>
            <a:r>
              <a:rPr lang="en-US" sz="4800" dirty="0"/>
              <a:t>h</a:t>
            </a:r>
            <a:r>
              <a:rPr lang="en-US" sz="4800" dirty="0" smtClean="0"/>
              <a:t>istory </a:t>
            </a:r>
            <a:r>
              <a:rPr lang="en-US" sz="4800" dirty="0"/>
              <a:t>of film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50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What it is!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sz="6000" dirty="0"/>
              <a:t>This is a general overview of how it started and how far we’ve come!</a:t>
            </a:r>
          </a:p>
          <a:p>
            <a:endParaRPr lang="en-US" dirty="0"/>
          </a:p>
        </p:txBody>
      </p:sp>
      <p:pic>
        <p:nvPicPr>
          <p:cNvPr id="1026" name="Picture 2" descr="C:\Users\vpuser\AppData\Local\Microsoft\Windows\Temporary Internet Files\Content.IE5\IG2G1YXE\MC9001569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876800"/>
            <a:ext cx="1819656" cy="1207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57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George </a:t>
            </a:r>
            <a:r>
              <a:rPr lang="en-US" sz="6000" dirty="0" err="1"/>
              <a:t>Melies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(</a:t>
            </a:r>
            <a:r>
              <a:rPr lang="en-US" sz="3600" dirty="0" smtClean="0"/>
              <a:t>Hugo)</a:t>
            </a:r>
          </a:p>
          <a:p>
            <a:r>
              <a:rPr lang="en-US" sz="3600" dirty="0"/>
              <a:t>A</a:t>
            </a:r>
            <a:r>
              <a:rPr lang="en-US" sz="3600" dirty="0" smtClean="0"/>
              <a:t> </a:t>
            </a:r>
            <a:r>
              <a:rPr lang="en-US" sz="3600" dirty="0"/>
              <a:t>magician, used stop motion photography to make things look like they disappeared. </a:t>
            </a:r>
            <a:r>
              <a:rPr lang="en-US" sz="3600" u="sng" dirty="0">
                <a:hlinkClick r:id="rId2"/>
              </a:rPr>
              <a:t>http://www.youtube.com/watch?v=wV0xm3OXdj0&amp;kw=stop+frame+animation&amp;ad=12452695432&amp;feature=pyv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313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Stop Motion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Stop motion</a:t>
            </a:r>
            <a:r>
              <a:rPr lang="en-US" dirty="0"/>
              <a:t> (also known as </a:t>
            </a:r>
            <a:r>
              <a:rPr lang="en-US" b="1" dirty="0"/>
              <a:t>stop action</a:t>
            </a:r>
            <a:r>
              <a:rPr lang="en-US" dirty="0"/>
              <a:t>) is an </a:t>
            </a:r>
            <a:r>
              <a:rPr lang="en-US" u="sng" dirty="0">
                <a:hlinkClick r:id="rId2" tooltip="Animation"/>
              </a:rPr>
              <a:t>animation</a:t>
            </a:r>
            <a:r>
              <a:rPr lang="en-US" dirty="0"/>
              <a:t> technique to make a physically manipulated object appear to move on its own.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object is moved in small increments between individually photographed frames, creating the illusion of movement when the series of frames is played as a continuous sequence. </a:t>
            </a:r>
            <a:endParaRPr lang="en-US" dirty="0" smtClean="0"/>
          </a:p>
          <a:p>
            <a:r>
              <a:rPr lang="en-US" u="sng" dirty="0" smtClean="0">
                <a:hlinkClick r:id="rId3" tooltip="Plasticine"/>
              </a:rPr>
              <a:t>Clay</a:t>
            </a:r>
            <a:r>
              <a:rPr lang="en-US" dirty="0" smtClean="0"/>
              <a:t> </a:t>
            </a:r>
            <a:r>
              <a:rPr lang="en-US" dirty="0"/>
              <a:t>figures are often used in stop motion for their ease of repositioning. Motion animation using clay is called </a:t>
            </a:r>
            <a:r>
              <a:rPr lang="en-US" u="sng" dirty="0">
                <a:hlinkClick r:id="rId4" tooltip="Clay animation"/>
              </a:rPr>
              <a:t>clay animation</a:t>
            </a:r>
            <a:r>
              <a:rPr lang="en-US" dirty="0"/>
              <a:t> or clay-</a:t>
            </a:r>
            <a:r>
              <a:rPr lang="en-US" dirty="0" err="1"/>
              <a:t>mation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37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Melies</a:t>
            </a:r>
            <a:r>
              <a:rPr lang="en-US" sz="6000" dirty="0" smtClean="0"/>
              <a:t> Examples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600" dirty="0"/>
              <a:t>A Trip to the Moon, 1902  </a:t>
            </a:r>
            <a:r>
              <a:rPr lang="en-US" sz="3600" dirty="0">
                <a:solidFill>
                  <a:srgbClr val="C00000"/>
                </a:solidFill>
                <a:hlinkClick r:id="rId2"/>
              </a:rPr>
              <a:t>http://</a:t>
            </a:r>
            <a:r>
              <a:rPr lang="en-US" sz="3600" dirty="0" smtClean="0">
                <a:solidFill>
                  <a:srgbClr val="C00000"/>
                </a:solidFill>
                <a:hlinkClick r:id="rId2"/>
              </a:rPr>
              <a:t>www.youtube.com/watch?v=oYRemE9Oeso&amp;ob=av1n</a:t>
            </a:r>
            <a:endParaRPr lang="en-US" sz="3600" dirty="0" smtClean="0">
              <a:solidFill>
                <a:srgbClr val="C00000"/>
              </a:solidFill>
            </a:endParaRPr>
          </a:p>
          <a:p>
            <a:pPr lvl="1"/>
            <a:endParaRPr lang="en-US" sz="3600" dirty="0">
              <a:solidFill>
                <a:srgbClr val="C00000"/>
              </a:solidFill>
            </a:endParaRP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The Palace of Arabian Nights, 1905 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6360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000" dirty="0"/>
              <a:t>The Rise of a New Art Form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4000" dirty="0"/>
              <a:t>People wanted cheap entertainment through WWI.</a:t>
            </a:r>
          </a:p>
          <a:p>
            <a:pPr lvl="1"/>
            <a:r>
              <a:rPr lang="en-US" sz="4000" dirty="0"/>
              <a:t>After the war more full length feature films were made and became more acceptable to the middle class.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7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dirty="0"/>
              <a:t/>
            </a:r>
            <a:br>
              <a:rPr lang="en-US" sz="3200" dirty="0"/>
            </a:br>
            <a:r>
              <a:rPr lang="en-US" sz="6000" dirty="0" smtClean="0"/>
              <a:t>Hollywood Moguls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r>
              <a:rPr lang="en-US" sz="3200" dirty="0" smtClean="0"/>
              <a:t>Carl </a:t>
            </a:r>
            <a:r>
              <a:rPr lang="en-US" sz="3200" dirty="0"/>
              <a:t>Laemmle – Universal-low budget films,  Westerns and horror</a:t>
            </a:r>
          </a:p>
          <a:p>
            <a:pPr lvl="2"/>
            <a:r>
              <a:rPr lang="en-US" sz="3200" dirty="0"/>
              <a:t>Adolph </a:t>
            </a:r>
            <a:r>
              <a:rPr lang="en-US" sz="3200" dirty="0" err="1"/>
              <a:t>Zukor</a:t>
            </a:r>
            <a:r>
              <a:rPr lang="en-US" sz="3200" dirty="0"/>
              <a:t> – Paramount-witty, sophisticated European drama</a:t>
            </a:r>
          </a:p>
          <a:p>
            <a:pPr lvl="2"/>
            <a:r>
              <a:rPr lang="en-US" sz="3200" dirty="0"/>
              <a:t>Jesse </a:t>
            </a:r>
            <a:r>
              <a:rPr lang="en-US" sz="3200" dirty="0" err="1"/>
              <a:t>Lasky</a:t>
            </a:r>
            <a:r>
              <a:rPr lang="en-US" sz="3200" dirty="0"/>
              <a:t> – Paramount</a:t>
            </a:r>
          </a:p>
          <a:p>
            <a:pPr lvl="2"/>
            <a:r>
              <a:rPr lang="en-US" sz="3200" dirty="0"/>
              <a:t>Samuel Goldwyn  MGM-middle class appeal</a:t>
            </a:r>
          </a:p>
          <a:p>
            <a:pPr lvl="2"/>
            <a:r>
              <a:rPr lang="en-US" sz="3200" dirty="0"/>
              <a:t>Louis B. Mayer - MGM</a:t>
            </a:r>
          </a:p>
          <a:p>
            <a:pPr lvl="2"/>
            <a:r>
              <a:rPr lang="en-US" sz="3200" dirty="0"/>
              <a:t>Jack Warner – Warner Bros-social documentaries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59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dirty="0"/>
              <a:t>Silent movies came first:  1920’s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8800" dirty="0"/>
              <a:t>Comedies</a:t>
            </a:r>
          </a:p>
          <a:p>
            <a:pPr lvl="2"/>
            <a:r>
              <a:rPr lang="en-US" sz="8800" dirty="0"/>
              <a:t>Tragedies</a:t>
            </a:r>
          </a:p>
          <a:p>
            <a:endParaRPr lang="en-US" dirty="0"/>
          </a:p>
        </p:txBody>
      </p:sp>
      <p:pic>
        <p:nvPicPr>
          <p:cNvPr id="2050" name="Picture 2" descr="C:\Users\vpuser\AppData\Local\Microsoft\Windows\Temporary Internet Files\Content.IE5\5EKOD2VX\MC9000548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495800"/>
            <a:ext cx="40386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700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1115</Words>
  <Application>Microsoft Office PowerPoint</Application>
  <PresentationFormat>On-screen Show (4:3)</PresentationFormat>
  <Paragraphs>154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HISTORY OF FILM</vt:lpstr>
      <vt:lpstr>Late 19th Century</vt:lpstr>
      <vt:lpstr> August and Louis Lumiere</vt:lpstr>
      <vt:lpstr>George Melies</vt:lpstr>
      <vt:lpstr>Stop Motion</vt:lpstr>
      <vt:lpstr>Melies Examples</vt:lpstr>
      <vt:lpstr>The Rise of a New Art Form </vt:lpstr>
      <vt:lpstr> Hollywood Moguls</vt:lpstr>
      <vt:lpstr>Silent movies came first:  1920’s </vt:lpstr>
      <vt:lpstr>Directors DD</vt:lpstr>
      <vt:lpstr>Actors</vt:lpstr>
      <vt:lpstr>Examples of early films</vt:lpstr>
      <vt:lpstr>Germany, 1926 </vt:lpstr>
      <vt:lpstr>Russia </vt:lpstr>
      <vt:lpstr>Sound introduced in the late 1920’s!! </vt:lpstr>
      <vt:lpstr>1930’s- 80 million people go to the movies every week </vt:lpstr>
      <vt:lpstr>Genres reflected the times </vt:lpstr>
      <vt:lpstr>“Modern Times”</vt:lpstr>
      <vt:lpstr>“Mata Hari”</vt:lpstr>
      <vt:lpstr>France joined the business and made many contributions </vt:lpstr>
      <vt:lpstr>Cynicism and Post-War Decline </vt:lpstr>
      <vt:lpstr>Citizen Kane </vt:lpstr>
      <vt:lpstr>Post WWI</vt:lpstr>
      <vt:lpstr>Hollywood made serious movies – 1940’s </vt:lpstr>
      <vt:lpstr>1950’s </vt:lpstr>
      <vt:lpstr>1960’s  Rebels! </vt:lpstr>
      <vt:lpstr>1970’s </vt:lpstr>
      <vt:lpstr>1980’s  Children of Rebels – Back to Tradition </vt:lpstr>
      <vt:lpstr>Some directors were thinking “outside the box”</vt:lpstr>
      <vt:lpstr>1990’s – Diversified directors, actors and audiences </vt:lpstr>
      <vt:lpstr>2000’s – more people getting into film-making </vt:lpstr>
      <vt:lpstr>What this historical account is not!</vt:lpstr>
      <vt:lpstr>What it is!</vt:lpstr>
    </vt:vector>
  </TitlesOfParts>
  <Company>VPSD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HISORY OF FILM</dc:title>
  <dc:creator>VPSD</dc:creator>
  <cp:lastModifiedBy>VPSD</cp:lastModifiedBy>
  <cp:revision>26</cp:revision>
  <dcterms:created xsi:type="dcterms:W3CDTF">2012-01-09T17:02:17Z</dcterms:created>
  <dcterms:modified xsi:type="dcterms:W3CDTF">2012-01-13T20:25:57Z</dcterms:modified>
</cp:coreProperties>
</file>