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2" r:id="rId8"/>
    <p:sldId id="263" r:id="rId9"/>
    <p:sldId id="264" r:id="rId10"/>
    <p:sldId id="265" r:id="rId11"/>
    <p:sldId id="266" r:id="rId12"/>
    <p:sldId id="267"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585170-E900-4FB0-B53D-0DD970A4A0A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313393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85170-E900-4FB0-B53D-0DD970A4A0A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13333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85170-E900-4FB0-B53D-0DD970A4A0A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98940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85170-E900-4FB0-B53D-0DD970A4A0A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402044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85170-E900-4FB0-B53D-0DD970A4A0AB}"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71074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85170-E900-4FB0-B53D-0DD970A4A0AB}"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174077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85170-E900-4FB0-B53D-0DD970A4A0AB}" type="datetimeFigureOut">
              <a:rPr lang="en-US" smtClean="0"/>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412096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85170-E900-4FB0-B53D-0DD970A4A0AB}" type="datetimeFigureOut">
              <a:rPr lang="en-US" smtClean="0"/>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423345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85170-E900-4FB0-B53D-0DD970A4A0AB}" type="datetimeFigureOut">
              <a:rPr lang="en-US" smtClean="0"/>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107726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85170-E900-4FB0-B53D-0DD970A4A0AB}"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116679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85170-E900-4FB0-B53D-0DD970A4A0AB}"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B0FEB-BBD5-4EEA-863F-6C1602302675}" type="slidenum">
              <a:rPr lang="en-US" smtClean="0"/>
              <a:t>‹#›</a:t>
            </a:fld>
            <a:endParaRPr lang="en-US"/>
          </a:p>
        </p:txBody>
      </p:sp>
    </p:spTree>
    <p:extLst>
      <p:ext uri="{BB962C8B-B14F-4D97-AF65-F5344CB8AC3E}">
        <p14:creationId xmlns:p14="http://schemas.microsoft.com/office/powerpoint/2010/main" val="406464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85170-E900-4FB0-B53D-0DD970A4A0AB}" type="datetimeFigureOut">
              <a:rPr lang="en-US" smtClean="0"/>
              <a:t>4/10/2012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B0FEB-BBD5-4EEA-863F-6C1602302675}" type="slidenum">
              <a:rPr lang="en-US" smtClean="0"/>
              <a:t>‹#›</a:t>
            </a:fld>
            <a:endParaRPr lang="en-US"/>
          </a:p>
        </p:txBody>
      </p:sp>
    </p:spTree>
    <p:extLst>
      <p:ext uri="{BB962C8B-B14F-4D97-AF65-F5344CB8AC3E}">
        <p14:creationId xmlns:p14="http://schemas.microsoft.com/office/powerpoint/2010/main" val="2395113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Intermiss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Recitativ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Regional_theater_in_the_United_States" TargetMode="External"/><Relationship Id="rId3" Type="http://schemas.openxmlformats.org/officeDocument/2006/relationships/hyperlink" Target="http://en.wikipedia.org/wiki/Broadway_theatre" TargetMode="External"/><Relationship Id="rId7" Type="http://schemas.openxmlformats.org/officeDocument/2006/relationships/hyperlink" Target="http://en.wikipedia.org/wiki/Off-Broadway" TargetMode="External"/><Relationship Id="rId2" Type="http://schemas.openxmlformats.org/officeDocument/2006/relationships/hyperlink" Target="http://en.wikipedia.org/wiki/West_End_theatre" TargetMode="External"/><Relationship Id="rId1" Type="http://schemas.openxmlformats.org/officeDocument/2006/relationships/slideLayout" Target="../slideLayouts/slideLayout2.xml"/><Relationship Id="rId6" Type="http://schemas.openxmlformats.org/officeDocument/2006/relationships/hyperlink" Target="http://en.wikipedia.org/wiki/Fringe_theatre" TargetMode="External"/><Relationship Id="rId5" Type="http://schemas.openxmlformats.org/officeDocument/2006/relationships/hyperlink" Target="http://en.wikipedia.org/wiki/New_York_City" TargetMode="External"/><Relationship Id="rId10" Type="http://schemas.openxmlformats.org/officeDocument/2006/relationships/hyperlink" Target="http://www.youtube.com/watch?v=-0bOH8ABpco&amp;feature=related" TargetMode="External"/><Relationship Id="rId4" Type="http://schemas.openxmlformats.org/officeDocument/2006/relationships/hyperlink" Target="http://en.wikipedia.org/wiki/London" TargetMode="External"/><Relationship Id="rId9" Type="http://schemas.openxmlformats.org/officeDocument/2006/relationships/hyperlink" Target="http://en.wikipedia.org/wiki/Amateur_theatr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Dialogue" TargetMode="External"/><Relationship Id="rId2" Type="http://schemas.openxmlformats.org/officeDocument/2006/relationships/hyperlink" Target="http://en.wikipedia.org/wiki/Theatre" TargetMode="External"/><Relationship Id="rId1" Type="http://schemas.openxmlformats.org/officeDocument/2006/relationships/slideLayout" Target="../slideLayouts/slideLayout2.xml"/><Relationship Id="rId5" Type="http://schemas.openxmlformats.org/officeDocument/2006/relationships/hyperlink" Target="http://www.youtube.com/watch?v=01DMbrhndYA" TargetMode="External"/><Relationship Id="rId4" Type="http://schemas.openxmlformats.org/officeDocument/2006/relationships/hyperlink" Target="http://en.wikipedia.org/wiki/Pathos"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aataTbxlWe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Theatre_of_ancient_Gree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Of_Thee_I_Sing" TargetMode="External"/><Relationship Id="rId7" Type="http://schemas.openxmlformats.org/officeDocument/2006/relationships/hyperlink" Target="http://www.youtube.com/watch?v=mrDVzbeDzRk" TargetMode="External"/><Relationship Id="rId2" Type="http://schemas.openxmlformats.org/officeDocument/2006/relationships/hyperlink" Target="http://en.wikipedia.org/wiki/Princess_Theatre" TargetMode="External"/><Relationship Id="rId1" Type="http://schemas.openxmlformats.org/officeDocument/2006/relationships/slideLayout" Target="../slideLayouts/slideLayout2.xml"/><Relationship Id="rId6" Type="http://schemas.openxmlformats.org/officeDocument/2006/relationships/hyperlink" Target="http://en.wikipedia.org/wiki/Oklahoma!" TargetMode="External"/><Relationship Id="rId5" Type="http://schemas.openxmlformats.org/officeDocument/2006/relationships/hyperlink" Target="http://en.wikipedia.org/wiki/Show_Boat" TargetMode="External"/><Relationship Id="rId4" Type="http://schemas.openxmlformats.org/officeDocument/2006/relationships/hyperlink" Target="http://en.wikipedia.org/wiki/Revu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The_Phantom_of_the_Opera_(1986_musical)" TargetMode="External"/><Relationship Id="rId3" Type="http://schemas.openxmlformats.org/officeDocument/2006/relationships/hyperlink" Target="http://www.youtube.com/watch?v=NPlcE3GcoFc" TargetMode="External"/><Relationship Id="rId7" Type="http://schemas.openxmlformats.org/officeDocument/2006/relationships/hyperlink" Target="http://en.wikipedia.org/wiki/Les_Mis%C3%A9rables_(musical)" TargetMode="External"/><Relationship Id="rId2" Type="http://schemas.openxmlformats.org/officeDocument/2006/relationships/hyperlink" Target="http://en.wikipedia.org/wiki/West_Side_Story_(musical)" TargetMode="External"/><Relationship Id="rId1" Type="http://schemas.openxmlformats.org/officeDocument/2006/relationships/slideLayout" Target="../slideLayouts/slideLayout2.xml"/><Relationship Id="rId6" Type="http://schemas.openxmlformats.org/officeDocument/2006/relationships/hyperlink" Target="http://en.wikipedia.org/wiki/A_Chorus_Line" TargetMode="External"/><Relationship Id="rId11" Type="http://schemas.openxmlformats.org/officeDocument/2006/relationships/hyperlink" Target="http://en.wikipedia.org/wiki/Wicked_(musical)" TargetMode="External"/><Relationship Id="rId5" Type="http://schemas.openxmlformats.org/officeDocument/2006/relationships/hyperlink" Target="http://en.wikipedia.org/wiki/Hair_(musical)" TargetMode="External"/><Relationship Id="rId10" Type="http://schemas.openxmlformats.org/officeDocument/2006/relationships/hyperlink" Target="http://en.wikipedia.org/wiki/The_Producers_(musical)" TargetMode="External"/><Relationship Id="rId4" Type="http://schemas.openxmlformats.org/officeDocument/2006/relationships/hyperlink" Target="http://en.wikipedia.org/wiki/The_Fantasticks" TargetMode="External"/><Relationship Id="rId9" Type="http://schemas.openxmlformats.org/officeDocument/2006/relationships/hyperlink" Target="http://en.wikipedia.org/wiki/Rent_(musica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Italian_language" TargetMode="External"/><Relationship Id="rId2" Type="http://schemas.openxmlformats.org/officeDocument/2006/relationships/hyperlink" Target="http://en.wikipedia.org/wiki/Librett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Costumes" TargetMode="External"/><Relationship Id="rId3" Type="http://schemas.openxmlformats.org/officeDocument/2006/relationships/hyperlink" Target="http://en.wikipedia.org/wiki/Theatre_director" TargetMode="External"/><Relationship Id="rId7" Type="http://schemas.openxmlformats.org/officeDocument/2006/relationships/hyperlink" Target="http://en.wikipedia.org/wiki/Set_design" TargetMode="External"/><Relationship Id="rId12" Type="http://schemas.openxmlformats.org/officeDocument/2006/relationships/hyperlink" Target="http://en.wikipedia.org/wiki/Chicago_(musical)" TargetMode="External"/><Relationship Id="rId2" Type="http://schemas.openxmlformats.org/officeDocument/2006/relationships/hyperlink" Target="http://www.youtube.com/watch?v=PSZxmZmBfnU" TargetMode="External"/><Relationship Id="rId1" Type="http://schemas.openxmlformats.org/officeDocument/2006/relationships/slideLayout" Target="../slideLayouts/slideLayout2.xml"/><Relationship Id="rId6" Type="http://schemas.openxmlformats.org/officeDocument/2006/relationships/hyperlink" Target="http://en.wikipedia.org/wiki/Orchestrator" TargetMode="External"/><Relationship Id="rId11" Type="http://schemas.openxmlformats.org/officeDocument/2006/relationships/hyperlink" Target="http://en.wikipedia.org/wiki/Bob_Fosse" TargetMode="External"/><Relationship Id="rId5" Type="http://schemas.openxmlformats.org/officeDocument/2006/relationships/hyperlink" Target="http://en.wikipedia.org/wiki/Choreographer" TargetMode="External"/><Relationship Id="rId10" Type="http://schemas.openxmlformats.org/officeDocument/2006/relationships/hyperlink" Target="http://en.wikipedia.org/wiki/Stage_lighting" TargetMode="External"/><Relationship Id="rId4" Type="http://schemas.openxmlformats.org/officeDocument/2006/relationships/hyperlink" Target="http://en.wikipedia.org/wiki/Musical_director" TargetMode="External"/><Relationship Id="rId9" Type="http://schemas.openxmlformats.org/officeDocument/2006/relationships/hyperlink" Target="http://en.wikipedia.org/wiki/Theatrical_proper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932" y="1905000"/>
            <a:ext cx="7772400" cy="1470025"/>
          </a:xfrm>
        </p:spPr>
        <p:txBody>
          <a:bodyPr/>
          <a:lstStyle/>
          <a:p>
            <a:r>
              <a:rPr lang="en-US" dirty="0" smtClean="0">
                <a:latin typeface="A Charming Font Superexpanded" pitchFamily="2" charset="0"/>
              </a:rPr>
              <a:t>MUSICAL THEATRE</a:t>
            </a:r>
            <a:endParaRPr lang="en-US" dirty="0">
              <a:latin typeface="A Charming Font Superexpanded" pitchFamily="2" charset="0"/>
            </a:endParaRPr>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9397242"/>
              </p:ext>
            </p:extLst>
          </p:nvPr>
        </p:nvGraphicFramePr>
        <p:xfrm>
          <a:off x="7696200" y="228600"/>
          <a:ext cx="412586" cy="3630324"/>
        </p:xfrm>
        <a:graphic>
          <a:graphicData uri="http://schemas.openxmlformats.org/drawingml/2006/table">
            <a:tbl>
              <a:tblPr/>
              <a:tblGrid>
                <a:gridCol w="344488"/>
                <a:gridCol w="68098"/>
              </a:tblGrid>
              <a:tr h="0">
                <a:tc gridSpan="2">
                  <a:txBody>
                    <a:bodyPr/>
                    <a:lstStyle/>
                    <a:p>
                      <a:pPr algn="ctr"/>
                      <a:r>
                        <a:rPr lang="en-US" sz="400" b="1" i="1" dirty="0">
                          <a:effectLst/>
                        </a:rPr>
                        <a:t>The Wizard of Oz</a:t>
                      </a:r>
                    </a:p>
                  </a:txBody>
                  <a:tcPr marL="21349" marR="21349" marT="10674" marB="10674" anchor="ctr">
                    <a:lnL>
                      <a:noFill/>
                    </a:lnL>
                    <a:lnR>
                      <a:noFill/>
                    </a:lnR>
                    <a:lnT>
                      <a:noFill/>
                    </a:lnT>
                    <a:lnB>
                      <a:noFill/>
                    </a:lnB>
                  </a:tcPr>
                </a:tc>
                <a:tc hMerge="1">
                  <a:txBody>
                    <a:bodyPr/>
                    <a:lstStyle/>
                    <a:p>
                      <a:endParaRPr lang="en-US"/>
                    </a:p>
                  </a:txBody>
                  <a:tcPr/>
                </a:tc>
              </a:tr>
              <a:tr h="0">
                <a:tc>
                  <a:txBody>
                    <a:bodyPr/>
                    <a:lstStyle/>
                    <a:p>
                      <a:endParaRPr lang="en-US" dirty="0"/>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dirty="0"/>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a:p>
                  </a:txBody>
                  <a:tcPr marL="21349" marR="21349" marT="10674" marB="10674" anchor="ctr">
                    <a:lnL>
                      <a:noFill/>
                    </a:lnL>
                    <a:lnR>
                      <a:noFill/>
                    </a:lnR>
                    <a:lnT>
                      <a:noFill/>
                    </a:lnT>
                    <a:lnB>
                      <a:noFill/>
                    </a:lnB>
                  </a:tcPr>
                </a:tc>
                <a:tc>
                  <a:txBody>
                    <a:bodyPr/>
                    <a:lstStyle/>
                    <a:p>
                      <a:endParaRPr lang="en-US"/>
                    </a:p>
                  </a:txBody>
                  <a:tcPr marL="21349" marR="21349" marT="10674" marB="10674" anchor="ctr">
                    <a:lnL>
                      <a:noFill/>
                    </a:lnL>
                    <a:lnR>
                      <a:noFill/>
                    </a:lnR>
                    <a:lnT>
                      <a:noFill/>
                    </a:lnT>
                    <a:lnB>
                      <a:noFill/>
                    </a:lnB>
                  </a:tcPr>
                </a:tc>
              </a:tr>
              <a:tr h="0">
                <a:tc>
                  <a:txBody>
                    <a:bodyPr/>
                    <a:lstStyle/>
                    <a:p>
                      <a:endParaRPr lang="en-US" dirty="0"/>
                    </a:p>
                  </a:txBody>
                  <a:tcPr marL="21349" marR="21349" marT="10674" marB="10674" anchor="ctr">
                    <a:lnL>
                      <a:noFill/>
                    </a:lnL>
                    <a:lnR>
                      <a:noFill/>
                    </a:lnR>
                    <a:lnT>
                      <a:noFill/>
                    </a:lnT>
                    <a:lnB>
                      <a:noFill/>
                    </a:lnB>
                  </a:tcPr>
                </a:tc>
                <a:tc>
                  <a:txBody>
                    <a:bodyPr/>
                    <a:lstStyle/>
                    <a:p>
                      <a:endParaRPr lang="en-US" dirty="0"/>
                    </a:p>
                  </a:txBody>
                  <a:tcPr marL="21349" marR="21349" marT="10674" marB="10674" anchor="ctr">
                    <a:lnL>
                      <a:noFill/>
                    </a:lnL>
                    <a:lnR>
                      <a:noFill/>
                    </a:lnR>
                    <a:lnT>
                      <a:noFill/>
                    </a:lnT>
                    <a:lnB>
                      <a:noFill/>
                    </a:lnB>
                  </a:tcPr>
                </a:tc>
              </a:tr>
            </a:tbl>
          </a:graphicData>
        </a:graphic>
      </p:graphicFrame>
      <p:pic>
        <p:nvPicPr>
          <p:cNvPr id="1026" name="Picture 2" descr="http://upload.wikimedia.org/wikipedia/commons/thumb/c/ca/WIZARD_OF_OZ_ORIGINAL_POSTER_1939.jpg/200px-WIZARD_OF_OZ_ORIGINAL_POSTER_19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733800"/>
            <a:ext cx="1905000" cy="27241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en/thumb/c/c6/Sound_of_music.jpg/220px-Sound_of_mus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541568"/>
            <a:ext cx="2095500" cy="28956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p:cNvSpPr>
            <a:spLocks noChangeArrowheads="1"/>
          </p:cNvSpPr>
          <p:nvPr/>
        </p:nvSpPr>
        <p:spPr bwMode="auto">
          <a:xfrm>
            <a:off x="3452813" y="436499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000903987"/>
              </p:ext>
            </p:extLst>
          </p:nvPr>
        </p:nvGraphicFramePr>
        <p:xfrm>
          <a:off x="457200" y="3360261"/>
          <a:ext cx="8229600" cy="1005840"/>
        </p:xfrm>
        <a:graphic>
          <a:graphicData uri="http://schemas.openxmlformats.org/drawingml/2006/table">
            <a:tbl>
              <a:tblPr/>
              <a:tblGrid>
                <a:gridCol w="8229600"/>
              </a:tblGrid>
              <a:tr h="0">
                <a:tc>
                  <a:txBody>
                    <a:bodyPr/>
                    <a:lstStyle/>
                    <a:p>
                      <a:pPr algn="ctr"/>
                      <a:endParaRPr lang="en-US" b="1" i="1" dirty="0">
                        <a:effectLst/>
                      </a:endParaRPr>
                    </a:p>
                  </a:txBody>
                  <a:tcPr anchor="ctr">
                    <a:lnL>
                      <a:noFill/>
                    </a:lnL>
                    <a:lnR>
                      <a:noFill/>
                    </a:lnR>
                    <a:lnT>
                      <a:noFill/>
                    </a:lnT>
                    <a:lnB>
                      <a:noFill/>
                    </a:lnB>
                  </a:tcPr>
                </a:tc>
              </a:tr>
              <a:tr h="0">
                <a:tc>
                  <a:txBody>
                    <a:bodyPr/>
                    <a:lstStyle/>
                    <a:p>
                      <a:pPr algn="ctr"/>
                      <a:r>
                        <a:rPr lang="en-US" dirty="0">
                          <a:effectLst/>
                        </a:rPr>
                        <a:t/>
                      </a:r>
                      <a:br>
                        <a:rPr lang="en-US" dirty="0">
                          <a:effectLst/>
                        </a:rPr>
                      </a:br>
                      <a:endParaRPr lang="en-US" dirty="0">
                        <a:effectLst/>
                      </a:endParaRPr>
                    </a:p>
                  </a:txBody>
                  <a:tcPr anchor="ctr">
                    <a:lnL>
                      <a:noFill/>
                    </a:lnL>
                    <a:lnR>
                      <a:noFill/>
                    </a:lnR>
                    <a:lnT>
                      <a:noFill/>
                    </a:lnT>
                    <a:lnB>
                      <a:noFill/>
                    </a:lnB>
                  </a:tcPr>
                </a:tc>
              </a:tr>
            </a:tbl>
          </a:graphicData>
        </a:graphic>
      </p:graphicFrame>
      <p:pic>
        <p:nvPicPr>
          <p:cNvPr id="1030" name="Picture 6" descr="http://upload.wikimedia.org/wikipedia/en/thumb/e/e2/Grease_ver2.jpg/220px-Grease_ver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4382" y="3541568"/>
            <a:ext cx="20955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rPr>
              <a:t>most musicals range from one and a half to three hours. </a:t>
            </a:r>
          </a:p>
          <a:p>
            <a:r>
              <a:rPr lang="en-US" dirty="0" smtClean="0">
                <a:effectLst/>
              </a:rPr>
              <a:t>Musicals are usually presented in two acts, with one short </a:t>
            </a:r>
            <a:r>
              <a:rPr lang="en-US" dirty="0" smtClean="0">
                <a:effectLst/>
                <a:hlinkClick r:id="rId2" action="ppaction://hlinkfile" tooltip="Intermission"/>
              </a:rPr>
              <a:t>intermission</a:t>
            </a:r>
            <a:r>
              <a:rPr lang="en-US" dirty="0" smtClean="0">
                <a:effectLst/>
              </a:rPr>
              <a:t> and the first act frequently longer than the second. </a:t>
            </a:r>
          </a:p>
          <a:p>
            <a:r>
              <a:rPr lang="en-US" dirty="0" smtClean="0">
                <a:effectLst/>
              </a:rPr>
              <a:t>The first act generally introduces nearly all of the characters and most of the music, and often ends with the introduction of a dramatic conflict or plot complication</a:t>
            </a:r>
          </a:p>
          <a:p>
            <a:r>
              <a:rPr lang="en-US" dirty="0" smtClean="0">
                <a:effectLst/>
              </a:rPr>
              <a:t>second act may introduce a few new songs but usually contains reprises of important musical themes and resolves the conflict or complication. </a:t>
            </a:r>
            <a:endParaRPr lang="en-US" dirty="0"/>
          </a:p>
        </p:txBody>
      </p:sp>
    </p:spTree>
    <p:extLst>
      <p:ext uri="{BB962C8B-B14F-4D97-AF65-F5344CB8AC3E}">
        <p14:creationId xmlns:p14="http://schemas.microsoft.com/office/powerpoint/2010/main" val="4071080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lstStyle/>
          <a:p>
            <a:r>
              <a:rPr lang="en-US" dirty="0" smtClean="0">
                <a:effectLst/>
              </a:rPr>
              <a:t>A book musical is usually built around four to six main theme tunes that are reprised later in the show, although it sometimes consists of a series of songs not directly musically related. Spoken dialogue is generally interspersed between musical numbers, although "sung dialogue" or </a:t>
            </a:r>
            <a:r>
              <a:rPr lang="en-US" dirty="0" smtClean="0">
                <a:effectLst/>
                <a:hlinkClick r:id="rId2" action="ppaction://hlinkfile" tooltip="Recitative"/>
              </a:rPr>
              <a:t>recitative</a:t>
            </a:r>
            <a:r>
              <a:rPr lang="en-US" dirty="0" smtClean="0">
                <a:effectLst/>
              </a:rPr>
              <a:t> may be used,</a:t>
            </a:r>
            <a:endParaRPr lang="en-US" dirty="0"/>
          </a:p>
        </p:txBody>
      </p:sp>
    </p:spTree>
    <p:extLst>
      <p:ext uri="{BB962C8B-B14F-4D97-AF65-F5344CB8AC3E}">
        <p14:creationId xmlns:p14="http://schemas.microsoft.com/office/powerpoint/2010/main" val="319794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Moments of greatest dramatic intensity in a book musical are often performed in song. </a:t>
            </a:r>
            <a:r>
              <a:rPr lang="en-US" dirty="0"/>
              <a:t>W</a:t>
            </a:r>
            <a:r>
              <a:rPr lang="en-US" dirty="0" smtClean="0">
                <a:effectLst/>
              </a:rPr>
              <a:t>hen </a:t>
            </a:r>
            <a:r>
              <a:rPr lang="en-US" dirty="0" smtClean="0">
                <a:effectLst/>
              </a:rPr>
              <a:t>the emotion becomes too strong for speech you sing; when it becomes too strong for song, you dance</a:t>
            </a:r>
          </a:p>
          <a:p>
            <a:r>
              <a:rPr lang="en-US" dirty="0" smtClean="0">
                <a:effectLst/>
              </a:rPr>
              <a:t>there is less time to develop drama in a musical than in a straight play of equivalent length, since a musical usually devotes more time to music than to dialogue</a:t>
            </a:r>
            <a:endParaRPr lang="en-US" dirty="0"/>
          </a:p>
        </p:txBody>
      </p:sp>
    </p:spTree>
    <p:extLst>
      <p:ext uri="{BB962C8B-B14F-4D97-AF65-F5344CB8AC3E}">
        <p14:creationId xmlns:p14="http://schemas.microsoft.com/office/powerpoint/2010/main" val="1255718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rPr>
              <a:t>Musicals are performed all around the world.</a:t>
            </a:r>
          </a:p>
          <a:p>
            <a:r>
              <a:rPr lang="en-US" dirty="0" smtClean="0">
                <a:effectLst/>
              </a:rPr>
              <a:t>They may be presented in large venues, such as big budget </a:t>
            </a:r>
            <a:r>
              <a:rPr lang="en-US" dirty="0" smtClean="0">
                <a:effectLst/>
                <a:hlinkClick r:id="rId2" action="ppaction://hlinkfile" tooltip="West End theatre"/>
              </a:rPr>
              <a:t>West End</a:t>
            </a:r>
            <a:r>
              <a:rPr lang="en-US" dirty="0" smtClean="0">
                <a:effectLst/>
              </a:rPr>
              <a:t> and </a:t>
            </a:r>
            <a:r>
              <a:rPr lang="en-US" dirty="0" smtClean="0">
                <a:effectLst/>
                <a:hlinkClick r:id="rId3" action="ppaction://hlinkfile" tooltip="Broadway theatre"/>
              </a:rPr>
              <a:t>Broadway theatre</a:t>
            </a:r>
            <a:r>
              <a:rPr lang="en-US" dirty="0" smtClean="0">
                <a:effectLst/>
              </a:rPr>
              <a:t> productions in </a:t>
            </a:r>
            <a:r>
              <a:rPr lang="en-US" dirty="0" smtClean="0">
                <a:effectLst/>
                <a:hlinkClick r:id="rId4" action="ppaction://hlinkfile" tooltip="London"/>
              </a:rPr>
              <a:t>London</a:t>
            </a:r>
            <a:r>
              <a:rPr lang="en-US" dirty="0" smtClean="0">
                <a:effectLst/>
              </a:rPr>
              <a:t> and </a:t>
            </a:r>
            <a:r>
              <a:rPr lang="en-US" dirty="0" smtClean="0">
                <a:effectLst/>
                <a:hlinkClick r:id="rId5" action="ppaction://hlinkfile" tooltip="New York City"/>
              </a:rPr>
              <a:t>New York City</a:t>
            </a:r>
            <a:endParaRPr lang="en-US" dirty="0" smtClean="0">
              <a:effectLst/>
            </a:endParaRPr>
          </a:p>
          <a:p>
            <a:r>
              <a:rPr lang="en-US" dirty="0" smtClean="0">
                <a:effectLst/>
              </a:rPr>
              <a:t> smaller </a:t>
            </a:r>
            <a:r>
              <a:rPr lang="en-US" dirty="0" smtClean="0">
                <a:effectLst/>
                <a:hlinkClick r:id="rId6" action="ppaction://hlinkfile" tooltip="Fringe theatre"/>
              </a:rPr>
              <a:t>fringe theatre</a:t>
            </a:r>
            <a:r>
              <a:rPr lang="en-US" dirty="0" smtClean="0">
                <a:effectLst/>
              </a:rPr>
              <a:t>, </a:t>
            </a:r>
            <a:r>
              <a:rPr lang="en-US" dirty="0" smtClean="0">
                <a:effectLst/>
                <a:hlinkClick r:id="rId7" action="ppaction://hlinkfile" tooltip="Off-Broadway"/>
              </a:rPr>
              <a:t>Off-Broadway</a:t>
            </a:r>
            <a:r>
              <a:rPr lang="en-US" dirty="0" smtClean="0">
                <a:effectLst/>
              </a:rPr>
              <a:t> or </a:t>
            </a:r>
            <a:r>
              <a:rPr lang="en-US" dirty="0" smtClean="0">
                <a:effectLst/>
                <a:hlinkClick r:id="rId8" action="ppaction://hlinkfile" tooltip="Regional theater in the United States"/>
              </a:rPr>
              <a:t>regional theatre</a:t>
            </a:r>
            <a:r>
              <a:rPr lang="en-US" dirty="0" smtClean="0">
                <a:effectLst/>
              </a:rPr>
              <a:t> productions, on tour, or by </a:t>
            </a:r>
            <a:r>
              <a:rPr lang="en-US" dirty="0" smtClean="0">
                <a:effectLst/>
                <a:hlinkClick r:id="rId9" action="ppaction://hlinkfile" tooltip="Amateur theatre"/>
              </a:rPr>
              <a:t>amateur groups</a:t>
            </a:r>
            <a:r>
              <a:rPr lang="en-US" dirty="0" smtClean="0">
                <a:effectLst/>
              </a:rPr>
              <a:t> in schools, theatres and other performance spaces. </a:t>
            </a:r>
          </a:p>
          <a:p>
            <a:r>
              <a:rPr lang="en-US" dirty="0" smtClean="0">
                <a:effectLst/>
              </a:rPr>
              <a:t>In addition to Britain and North America, there are vibrant musical theatre scenes in many countries in Europe, Latin America, </a:t>
            </a:r>
            <a:r>
              <a:rPr lang="en-US" dirty="0" smtClean="0">
                <a:effectLst/>
              </a:rPr>
              <a:t>Australia </a:t>
            </a:r>
            <a:r>
              <a:rPr lang="en-US" dirty="0" smtClean="0">
                <a:effectLst/>
              </a:rPr>
              <a:t>and Asia</a:t>
            </a:r>
            <a:r>
              <a:rPr lang="en-US" dirty="0" smtClean="0">
                <a:effectLst/>
              </a:rPr>
              <a:t>.</a:t>
            </a:r>
          </a:p>
          <a:p>
            <a:r>
              <a:rPr lang="en-US">
                <a:hlinkClick r:id="rId10"/>
              </a:rPr>
              <a:t>http://www.youtube.com/watch?v</a:t>
            </a:r>
            <a:r>
              <a:rPr lang="en-US">
                <a:hlinkClick r:id="rId10"/>
              </a:rPr>
              <a:t>=-</a:t>
            </a:r>
            <a:r>
              <a:rPr lang="en-US" smtClean="0">
                <a:hlinkClick r:id="rId10"/>
              </a:rPr>
              <a:t>0bOH8ABpco&amp;feature=related</a:t>
            </a:r>
            <a:r>
              <a:rPr lang="en-US" smtClean="0"/>
              <a:t> </a:t>
            </a:r>
            <a:endParaRPr lang="en-US" dirty="0" smtClean="0">
              <a:effectLst/>
            </a:endParaRPr>
          </a:p>
          <a:p>
            <a:endParaRPr lang="en-US" dirty="0"/>
          </a:p>
        </p:txBody>
      </p:sp>
    </p:spTree>
    <p:extLst>
      <p:ext uri="{BB962C8B-B14F-4D97-AF65-F5344CB8AC3E}">
        <p14:creationId xmlns:p14="http://schemas.microsoft.com/office/powerpoint/2010/main" val="45219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MUSICALS</a:t>
            </a:r>
            <a:endParaRPr lang="en-US" dirty="0"/>
          </a:p>
        </p:txBody>
      </p:sp>
      <p:sp>
        <p:nvSpPr>
          <p:cNvPr id="3" name="Content Placeholder 2"/>
          <p:cNvSpPr>
            <a:spLocks noGrp="1"/>
          </p:cNvSpPr>
          <p:nvPr>
            <p:ph idx="1"/>
          </p:nvPr>
        </p:nvSpPr>
        <p:spPr/>
        <p:txBody>
          <a:bodyPr>
            <a:normAutofit lnSpcReduction="10000"/>
          </a:bodyPr>
          <a:lstStyle/>
          <a:p>
            <a:r>
              <a:rPr lang="en-US" dirty="0" smtClean="0"/>
              <a:t>A</a:t>
            </a:r>
            <a:r>
              <a:rPr lang="en-US" dirty="0" smtClean="0">
                <a:effectLst/>
              </a:rPr>
              <a:t> form of </a:t>
            </a:r>
            <a:r>
              <a:rPr lang="en-US" dirty="0" smtClean="0">
                <a:effectLst/>
                <a:hlinkClick r:id="rId2" tooltip="Theatre"/>
              </a:rPr>
              <a:t>theatre</a:t>
            </a:r>
            <a:r>
              <a:rPr lang="en-US" dirty="0" smtClean="0">
                <a:effectLst/>
              </a:rPr>
              <a:t> that combines songs, spoken </a:t>
            </a:r>
            <a:r>
              <a:rPr lang="en-US" dirty="0" smtClean="0">
                <a:effectLst/>
                <a:hlinkClick r:id="rId3" tooltip="Dialogue"/>
              </a:rPr>
              <a:t>dialogue</a:t>
            </a:r>
            <a:r>
              <a:rPr lang="en-US" dirty="0" smtClean="0">
                <a:effectLst/>
              </a:rPr>
              <a:t>, acting, and dance. </a:t>
            </a:r>
          </a:p>
          <a:p>
            <a:r>
              <a:rPr lang="en-US" dirty="0" smtClean="0">
                <a:effectLst/>
              </a:rPr>
              <a:t>The story and emotional content of the piece – humor, </a:t>
            </a:r>
            <a:r>
              <a:rPr lang="en-US" dirty="0" smtClean="0">
                <a:effectLst/>
                <a:hlinkClick r:id="rId4" tooltip="Pathos"/>
              </a:rPr>
              <a:t>pathos</a:t>
            </a:r>
            <a:r>
              <a:rPr lang="en-US" dirty="0" smtClean="0">
                <a:effectLst/>
              </a:rPr>
              <a:t>, love, anger – are communicated through the words, music, movement and technical aspects of the entertainment as an integrated whole</a:t>
            </a:r>
            <a:r>
              <a:rPr lang="en-US" dirty="0" smtClean="0">
                <a:effectLst/>
              </a:rPr>
              <a:t>.</a:t>
            </a:r>
          </a:p>
          <a:p>
            <a:r>
              <a:rPr lang="en-US" dirty="0">
                <a:hlinkClick r:id="rId5"/>
              </a:rPr>
              <a:t>http://</a:t>
            </a:r>
            <a:r>
              <a:rPr lang="en-US" dirty="0" smtClean="0">
                <a:hlinkClick r:id="rId5"/>
              </a:rPr>
              <a:t>www.youtube.com/watch?v=01DMbrhndYA</a:t>
            </a:r>
            <a:r>
              <a:rPr lang="en-US" dirty="0" smtClean="0"/>
              <a:t>  </a:t>
            </a:r>
            <a:endParaRPr lang="en-US" dirty="0"/>
          </a:p>
        </p:txBody>
      </p:sp>
    </p:spTree>
    <p:extLst>
      <p:ext uri="{BB962C8B-B14F-4D97-AF65-F5344CB8AC3E}">
        <p14:creationId xmlns:p14="http://schemas.microsoft.com/office/powerpoint/2010/main" val="219083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unique?</a:t>
            </a:r>
            <a:endParaRPr lang="en-US" dirty="0"/>
          </a:p>
        </p:txBody>
      </p:sp>
      <p:sp>
        <p:nvSpPr>
          <p:cNvPr id="3" name="Content Placeholder 2"/>
          <p:cNvSpPr>
            <a:spLocks noGrp="1"/>
          </p:cNvSpPr>
          <p:nvPr>
            <p:ph idx="1"/>
          </p:nvPr>
        </p:nvSpPr>
        <p:spPr/>
        <p:txBody>
          <a:bodyPr/>
          <a:lstStyle/>
          <a:p>
            <a:r>
              <a:rPr lang="en-US" dirty="0" smtClean="0">
                <a:effectLst/>
              </a:rPr>
              <a:t>distinguished by the equal importance given to the music as compared with the dialogue, movement and other elements of the works.</a:t>
            </a:r>
          </a:p>
          <a:p>
            <a:r>
              <a:rPr lang="en-US" dirty="0" smtClean="0">
                <a:effectLst/>
              </a:rPr>
              <a:t>modern Western musical theatre emerged during the 19th </a:t>
            </a:r>
            <a:r>
              <a:rPr lang="en-US" dirty="0" smtClean="0">
                <a:effectLst/>
              </a:rPr>
              <a:t>century</a:t>
            </a:r>
          </a:p>
          <a:p>
            <a:r>
              <a:rPr lang="en-US" dirty="0">
                <a:hlinkClick r:id="rId2"/>
              </a:rPr>
              <a:t>http://</a:t>
            </a:r>
            <a:r>
              <a:rPr lang="en-US" dirty="0" smtClean="0">
                <a:hlinkClick r:id="rId2"/>
              </a:rPr>
              <a:t>www.youtube.com/watch?v=aataTbxlWeM</a:t>
            </a:r>
            <a:r>
              <a:rPr lang="en-US" dirty="0" smtClean="0"/>
              <a:t> </a:t>
            </a:r>
            <a:endParaRPr lang="en-US" dirty="0"/>
          </a:p>
        </p:txBody>
      </p:sp>
    </p:spTree>
    <p:extLst>
      <p:ext uri="{BB962C8B-B14F-4D97-AF65-F5344CB8AC3E}">
        <p14:creationId xmlns:p14="http://schemas.microsoft.com/office/powerpoint/2010/main" val="2645875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smtClean="0">
                <a:effectLst/>
              </a:rPr>
              <a:t>Musical theatre in Europe dates back to the </a:t>
            </a:r>
            <a:r>
              <a:rPr lang="en-US" smtClean="0">
                <a:effectLst/>
                <a:hlinkClick r:id="rId2" action="ppaction://hlinkfile" tooltip="Theatre of ancient Greece"/>
              </a:rPr>
              <a:t>theatre of ancient Greece</a:t>
            </a:r>
            <a:r>
              <a:rPr lang="en-US" smtClean="0">
                <a:effectLst/>
              </a:rPr>
              <a:t> where music and dance was included in stage comedies and tragedies during the 5th century BCE</a:t>
            </a:r>
            <a:endParaRPr lang="en-US"/>
          </a:p>
        </p:txBody>
      </p:sp>
    </p:spTree>
    <p:extLst>
      <p:ext uri="{BB962C8B-B14F-4D97-AF65-F5344CB8AC3E}">
        <p14:creationId xmlns:p14="http://schemas.microsoft.com/office/powerpoint/2010/main" val="279239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en-US" dirty="0" smtClean="0"/>
              <a:t>ISTORY</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effectLst/>
              </a:rPr>
              <a:t>Early in the 20th century, the </a:t>
            </a:r>
            <a:r>
              <a:rPr lang="en-US" sz="4000" dirty="0" smtClean="0">
                <a:effectLst/>
                <a:hlinkClick r:id="rId2" tooltip="Princess Theatre"/>
              </a:rPr>
              <a:t>Princess Theatre</a:t>
            </a:r>
            <a:r>
              <a:rPr lang="en-US" sz="4000" dirty="0" smtClean="0">
                <a:effectLst/>
              </a:rPr>
              <a:t> musicals and other smart shows like </a:t>
            </a:r>
            <a:r>
              <a:rPr lang="en-US" sz="4000" i="1" dirty="0" smtClean="0">
                <a:effectLst/>
                <a:hlinkClick r:id="rId3" tooltip="Of Thee I Sing"/>
              </a:rPr>
              <a:t>Of Thee I Sing</a:t>
            </a:r>
            <a:r>
              <a:rPr lang="en-US" sz="4000" dirty="0" smtClean="0">
                <a:effectLst/>
              </a:rPr>
              <a:t> were artistic steps forward beyond </a:t>
            </a:r>
            <a:r>
              <a:rPr lang="en-US" sz="4000" dirty="0" smtClean="0">
                <a:effectLst/>
                <a:hlinkClick r:id="rId4" tooltip="Revue"/>
              </a:rPr>
              <a:t>revues</a:t>
            </a:r>
            <a:r>
              <a:rPr lang="en-US" sz="4000" dirty="0" smtClean="0">
                <a:effectLst/>
              </a:rPr>
              <a:t> and other frothy entertainments </a:t>
            </a:r>
          </a:p>
          <a:p>
            <a:pPr lvl="1"/>
            <a:r>
              <a:rPr lang="en-US" sz="4000" i="1" dirty="0" smtClean="0">
                <a:effectLst/>
                <a:hlinkClick r:id="rId5" tooltip="Show Boat"/>
              </a:rPr>
              <a:t>Show Boat</a:t>
            </a:r>
            <a:r>
              <a:rPr lang="en-US" sz="4000" dirty="0" smtClean="0">
                <a:effectLst/>
              </a:rPr>
              <a:t> and </a:t>
            </a:r>
            <a:r>
              <a:rPr lang="en-US" sz="4000" i="1" dirty="0" smtClean="0">
                <a:effectLst/>
                <a:hlinkClick r:id="rId6" tooltip="Oklahoma!"/>
              </a:rPr>
              <a:t>Oklahoma!</a:t>
            </a:r>
            <a:endParaRPr lang="en-US" sz="4000" dirty="0" smtClean="0"/>
          </a:p>
          <a:p>
            <a:pPr marL="457200" lvl="1" indent="0">
              <a:buNone/>
            </a:pPr>
            <a:r>
              <a:rPr lang="en-US" sz="4000" dirty="0" smtClean="0">
                <a:hlinkClick r:id="rId7"/>
              </a:rPr>
              <a:t>http</a:t>
            </a:r>
            <a:r>
              <a:rPr lang="en-US" sz="4000" dirty="0">
                <a:hlinkClick r:id="rId7"/>
              </a:rPr>
              <a:t>://</a:t>
            </a:r>
            <a:r>
              <a:rPr lang="en-US" sz="4000" dirty="0" smtClean="0">
                <a:hlinkClick r:id="rId7"/>
              </a:rPr>
              <a:t>www.youtube.com/watch?v=mrDVzbeDzRk</a:t>
            </a:r>
            <a:r>
              <a:rPr lang="en-US" sz="4000" dirty="0" smtClean="0"/>
              <a:t>  </a:t>
            </a:r>
            <a:endParaRPr lang="en-US" sz="4000" dirty="0" smtClean="0">
              <a:effectLst/>
            </a:endParaRPr>
          </a:p>
          <a:p>
            <a:endParaRPr lang="en-US" dirty="0"/>
          </a:p>
        </p:txBody>
      </p:sp>
    </p:spTree>
    <p:extLst>
      <p:ext uri="{BB962C8B-B14F-4D97-AF65-F5344CB8AC3E}">
        <p14:creationId xmlns:p14="http://schemas.microsoft.com/office/powerpoint/2010/main" val="79937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may have heard of…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rPr>
              <a:t>Some of the most famous and iconic musicals through the decades that followed include 	</a:t>
            </a:r>
            <a:endParaRPr lang="en-US" dirty="0" smtClean="0">
              <a:effectLst/>
            </a:endParaRPr>
          </a:p>
          <a:p>
            <a:r>
              <a:rPr lang="en-US" i="1" dirty="0" smtClean="0">
                <a:effectLst/>
                <a:hlinkClick r:id="rId2" tooltip="West Side Story (musical)"/>
              </a:rPr>
              <a:t>West </a:t>
            </a:r>
            <a:r>
              <a:rPr lang="en-US" i="1" dirty="0" smtClean="0">
                <a:effectLst/>
                <a:hlinkClick r:id="rId2" tooltip="West Side Story (musical)"/>
              </a:rPr>
              <a:t>Side </a:t>
            </a:r>
            <a:r>
              <a:rPr lang="en-US" i="1" dirty="0" smtClean="0">
                <a:effectLst/>
                <a:hlinkClick r:id="rId2" tooltip="West Side Story (musical)"/>
              </a:rPr>
              <a:t>Story</a:t>
            </a:r>
            <a:r>
              <a:rPr lang="en-US" i="1" dirty="0"/>
              <a:t> </a:t>
            </a:r>
            <a:r>
              <a:rPr lang="en-US" i="1" dirty="0">
                <a:hlinkClick r:id="rId3"/>
              </a:rPr>
              <a:t>http://</a:t>
            </a:r>
            <a:r>
              <a:rPr lang="en-US" i="1" dirty="0" smtClean="0">
                <a:hlinkClick r:id="rId3"/>
              </a:rPr>
              <a:t>www.youtube.com/watch?v=NPlcE3GcoFc</a:t>
            </a:r>
            <a:r>
              <a:rPr lang="en-US" i="1" dirty="0" smtClean="0"/>
              <a:t> </a:t>
            </a:r>
            <a:endParaRPr lang="en-US" dirty="0"/>
          </a:p>
          <a:p>
            <a:pPr marL="0" indent="0">
              <a:buNone/>
            </a:pPr>
            <a:r>
              <a:rPr lang="en-US" dirty="0" smtClean="0">
                <a:effectLst/>
              </a:rPr>
              <a:t> 	</a:t>
            </a:r>
            <a:r>
              <a:rPr lang="en-US" i="1" dirty="0" smtClean="0">
                <a:effectLst/>
                <a:hlinkClick r:id="rId4" tooltip="The Fantasticks"/>
              </a:rPr>
              <a:t>The </a:t>
            </a:r>
            <a:r>
              <a:rPr lang="en-US" i="1" dirty="0" err="1" smtClean="0">
                <a:effectLst/>
                <a:hlinkClick r:id="rId4" tooltip="The Fantasticks"/>
              </a:rPr>
              <a:t>Fantasticks</a:t>
            </a:r>
            <a:endParaRPr lang="en-US" dirty="0"/>
          </a:p>
          <a:p>
            <a:pPr marL="457200" lvl="1" indent="0">
              <a:buNone/>
            </a:pPr>
            <a:r>
              <a:rPr lang="en-US" dirty="0"/>
              <a:t>	</a:t>
            </a:r>
            <a:r>
              <a:rPr lang="en-US" dirty="0" smtClean="0">
                <a:effectLst/>
              </a:rPr>
              <a:t> </a:t>
            </a:r>
            <a:r>
              <a:rPr lang="en-US" i="1" dirty="0" smtClean="0">
                <a:effectLst/>
                <a:hlinkClick r:id="rId5" tooltip="Hair (musical)"/>
              </a:rPr>
              <a:t>Hair</a:t>
            </a:r>
            <a:endParaRPr lang="en-US" dirty="0"/>
          </a:p>
          <a:p>
            <a:pPr marL="457200" lvl="1" indent="0">
              <a:buNone/>
            </a:pPr>
            <a:r>
              <a:rPr lang="en-US" dirty="0" smtClean="0">
                <a:effectLst/>
              </a:rPr>
              <a:t>	</a:t>
            </a:r>
            <a:r>
              <a:rPr lang="en-US" i="1" dirty="0" smtClean="0">
                <a:effectLst/>
                <a:hlinkClick r:id="rId6" tooltip="A Chorus Line"/>
              </a:rPr>
              <a:t>A Chorus Line</a:t>
            </a:r>
            <a:endParaRPr lang="en-US" dirty="0"/>
          </a:p>
          <a:p>
            <a:pPr marL="457200" lvl="1" indent="0">
              <a:buNone/>
            </a:pPr>
            <a:r>
              <a:rPr lang="en-US" dirty="0" smtClean="0">
                <a:effectLst/>
              </a:rPr>
              <a:t>	</a:t>
            </a:r>
            <a:r>
              <a:rPr lang="en-US" i="1" dirty="0" smtClean="0">
                <a:effectLst/>
                <a:hlinkClick r:id="rId7" tooltip="Les Misérables (musical)"/>
              </a:rPr>
              <a:t>Les </a:t>
            </a:r>
            <a:r>
              <a:rPr lang="en-US" i="1" dirty="0" err="1" smtClean="0">
                <a:effectLst/>
                <a:hlinkClick r:id="rId7" tooltip="Les Misérables (musical)"/>
              </a:rPr>
              <a:t>Misérables</a:t>
            </a:r>
            <a:endParaRPr lang="en-US" dirty="0"/>
          </a:p>
          <a:p>
            <a:pPr marL="457200" lvl="1" indent="0">
              <a:buNone/>
            </a:pPr>
            <a:r>
              <a:rPr lang="en-US" dirty="0">
                <a:hlinkClick r:id="rId8" tooltip="The Phantom of the Opera (1986 musical)"/>
              </a:rPr>
              <a:t>	</a:t>
            </a:r>
            <a:r>
              <a:rPr lang="en-US" i="1" dirty="0" smtClean="0">
                <a:effectLst/>
                <a:hlinkClick r:id="rId8" tooltip="The Phantom of the Opera (1986 musical)"/>
              </a:rPr>
              <a:t>The Phantom of the Opera</a:t>
            </a:r>
            <a:endParaRPr lang="en-US" dirty="0"/>
          </a:p>
          <a:p>
            <a:pPr marL="457200" lvl="1" indent="0">
              <a:buNone/>
            </a:pPr>
            <a:r>
              <a:rPr lang="en-US" dirty="0" smtClean="0">
                <a:effectLst/>
              </a:rPr>
              <a:t> 	</a:t>
            </a:r>
            <a:r>
              <a:rPr lang="en-US" i="1" dirty="0" smtClean="0">
                <a:effectLst/>
                <a:hlinkClick r:id="rId9" tooltip="Rent (musical)"/>
              </a:rPr>
              <a:t>Rent</a:t>
            </a:r>
            <a:endParaRPr lang="en-US" dirty="0"/>
          </a:p>
          <a:p>
            <a:pPr marL="457200" lvl="1" indent="0">
              <a:buNone/>
            </a:pPr>
            <a:r>
              <a:rPr lang="en-US" dirty="0"/>
              <a:t> </a:t>
            </a:r>
            <a:r>
              <a:rPr lang="en-US" dirty="0" smtClean="0"/>
              <a:t>    </a:t>
            </a:r>
            <a:r>
              <a:rPr lang="en-US" dirty="0" smtClean="0">
                <a:effectLst/>
              </a:rPr>
              <a:t> </a:t>
            </a:r>
            <a:r>
              <a:rPr lang="en-US" i="1" dirty="0" smtClean="0">
                <a:effectLst/>
                <a:hlinkClick r:id="rId10" tooltip="The Producers (musical)"/>
              </a:rPr>
              <a:t>The Producers</a:t>
            </a:r>
            <a:r>
              <a:rPr lang="en-US" dirty="0" smtClean="0">
                <a:effectLst/>
              </a:rPr>
              <a:t> </a:t>
            </a:r>
          </a:p>
          <a:p>
            <a:pPr marL="457200" lvl="1" indent="0">
              <a:buNone/>
            </a:pPr>
            <a:r>
              <a:rPr lang="en-US" dirty="0" smtClean="0">
                <a:effectLst/>
              </a:rPr>
              <a:t>      </a:t>
            </a:r>
            <a:r>
              <a:rPr lang="en-US" i="1" dirty="0" smtClean="0">
                <a:effectLst/>
                <a:hlinkClick r:id="rId11" tooltip="Wicked (musical)"/>
              </a:rPr>
              <a:t>Wicked</a:t>
            </a:r>
            <a:endParaRPr lang="en-US" dirty="0"/>
          </a:p>
          <a:p>
            <a:pPr marL="457200" lvl="1" indent="0">
              <a:buNone/>
            </a:pPr>
            <a:endParaRPr lang="en-US" dirty="0" smtClean="0">
              <a:effectLst/>
            </a:endParaRPr>
          </a:p>
          <a:p>
            <a:endParaRPr lang="en-US" dirty="0"/>
          </a:p>
        </p:txBody>
      </p:sp>
    </p:spTree>
    <p:extLst>
      <p:ext uri="{BB962C8B-B14F-4D97-AF65-F5344CB8AC3E}">
        <p14:creationId xmlns:p14="http://schemas.microsoft.com/office/powerpoint/2010/main" val="129149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Musical</a:t>
            </a:r>
            <a:endParaRPr lang="en-US" dirty="0"/>
          </a:p>
        </p:txBody>
      </p:sp>
      <p:sp>
        <p:nvSpPr>
          <p:cNvPr id="3" name="Content Placeholder 2"/>
          <p:cNvSpPr>
            <a:spLocks noGrp="1"/>
          </p:cNvSpPr>
          <p:nvPr>
            <p:ph idx="1"/>
          </p:nvPr>
        </p:nvSpPr>
        <p:spPr/>
        <p:txBody>
          <a:bodyPr/>
          <a:lstStyle/>
          <a:p>
            <a:r>
              <a:rPr lang="en-US" dirty="0" smtClean="0">
                <a:effectLst/>
              </a:rPr>
              <a:t>"book musical" has been defined as a musical play where songs and dances are fully integrated into a well-made story with serious dramatic goals that is able to evoke genuine emotions other than laughter.</a:t>
            </a:r>
          </a:p>
          <a:p>
            <a:r>
              <a:rPr lang="en-US" dirty="0" smtClean="0">
                <a:effectLst/>
              </a:rPr>
              <a:t>three main components of a book musical are its </a:t>
            </a:r>
            <a:r>
              <a:rPr lang="en-US" i="1" dirty="0" smtClean="0">
                <a:effectLst/>
              </a:rPr>
              <a:t>music</a:t>
            </a:r>
            <a:r>
              <a:rPr lang="en-US" dirty="0" smtClean="0">
                <a:effectLst/>
              </a:rPr>
              <a:t>, </a:t>
            </a:r>
            <a:r>
              <a:rPr lang="en-US" i="1" dirty="0" smtClean="0">
                <a:effectLst/>
              </a:rPr>
              <a:t>lyrics</a:t>
            </a:r>
            <a:r>
              <a:rPr lang="en-US" dirty="0" smtClean="0">
                <a:effectLst/>
              </a:rPr>
              <a:t> and </a:t>
            </a:r>
            <a:r>
              <a:rPr lang="en-US" i="1" dirty="0" smtClean="0">
                <a:effectLst/>
              </a:rPr>
              <a:t>book</a:t>
            </a:r>
            <a:r>
              <a:rPr lang="en-US" dirty="0" smtClean="0">
                <a:effectLst/>
              </a:rPr>
              <a:t>. </a:t>
            </a:r>
            <a:endParaRPr lang="en-US" dirty="0"/>
          </a:p>
        </p:txBody>
      </p:sp>
    </p:spTree>
    <p:extLst>
      <p:ext uri="{BB962C8B-B14F-4D97-AF65-F5344CB8AC3E}">
        <p14:creationId xmlns:p14="http://schemas.microsoft.com/office/powerpoint/2010/main" val="309240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Book Musicals</a:t>
            </a:r>
            <a:endParaRPr lang="en-US" dirty="0"/>
          </a:p>
        </p:txBody>
      </p:sp>
      <p:sp>
        <p:nvSpPr>
          <p:cNvPr id="3" name="Content Placeholder 2"/>
          <p:cNvSpPr>
            <a:spLocks noGrp="1"/>
          </p:cNvSpPr>
          <p:nvPr>
            <p:ph idx="1"/>
          </p:nvPr>
        </p:nvSpPr>
        <p:spPr/>
        <p:txBody>
          <a:bodyPr/>
          <a:lstStyle/>
          <a:p>
            <a:r>
              <a:rPr lang="en-US" i="1" dirty="0" smtClean="0">
                <a:effectLst/>
              </a:rPr>
              <a:t>The book</a:t>
            </a:r>
            <a:r>
              <a:rPr lang="en-US" dirty="0" smtClean="0">
                <a:effectLst/>
              </a:rPr>
              <a:t> of a musical refers to the story, character development, and dramatic structure, including the spoken dialogue but can also refer to the dialogue and lyrics together, which are sometimes referred to as the </a:t>
            </a:r>
            <a:r>
              <a:rPr lang="en-US" i="1" dirty="0" smtClean="0">
                <a:effectLst/>
                <a:hlinkClick r:id="rId2" action="ppaction://hlinkfile" tooltip="Libretto"/>
              </a:rPr>
              <a:t>libretto</a:t>
            </a:r>
            <a:r>
              <a:rPr lang="en-US" dirty="0" smtClean="0">
                <a:effectLst/>
              </a:rPr>
              <a:t> (</a:t>
            </a:r>
            <a:r>
              <a:rPr lang="en-US" dirty="0" smtClean="0">
                <a:effectLst/>
                <a:hlinkClick r:id="rId3" action="ppaction://hlinkfile" tooltip="Italian language"/>
              </a:rPr>
              <a:t>Italian</a:t>
            </a:r>
            <a:r>
              <a:rPr lang="en-US" dirty="0" smtClean="0">
                <a:effectLst/>
              </a:rPr>
              <a:t> for “little book”). </a:t>
            </a:r>
            <a:endParaRPr lang="en-US" dirty="0"/>
          </a:p>
        </p:txBody>
      </p:sp>
    </p:spTree>
    <p:extLst>
      <p:ext uri="{BB962C8B-B14F-4D97-AF65-F5344CB8AC3E}">
        <p14:creationId xmlns:p14="http://schemas.microsoft.com/office/powerpoint/2010/main" val="4279888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The music and lyrics together form the </a:t>
            </a:r>
            <a:r>
              <a:rPr lang="en-US" i="1" dirty="0" smtClean="0">
                <a:effectLst/>
              </a:rPr>
              <a:t>score</a:t>
            </a:r>
            <a:r>
              <a:rPr lang="en-US" dirty="0" smtClean="0">
                <a:effectLst/>
              </a:rPr>
              <a:t> of a musical but the interpretation of a musical by its creative team heavily influences the way in which a musical is presented. </a:t>
            </a:r>
            <a:r>
              <a:rPr lang="en-US" dirty="0">
                <a:hlinkClick r:id="rId2"/>
              </a:rPr>
              <a:t>http://</a:t>
            </a:r>
            <a:r>
              <a:rPr lang="en-US" dirty="0" smtClean="0">
                <a:hlinkClick r:id="rId2"/>
              </a:rPr>
              <a:t>www.youtube.com/watch?v=PSZxmZmBfnU</a:t>
            </a:r>
            <a:r>
              <a:rPr lang="en-US" dirty="0" smtClean="0"/>
              <a:t> </a:t>
            </a:r>
            <a:endParaRPr lang="en-US" dirty="0" smtClean="0">
              <a:effectLst/>
            </a:endParaRPr>
          </a:p>
          <a:p>
            <a:r>
              <a:rPr lang="en-US" dirty="0" smtClean="0">
                <a:effectLst/>
              </a:rPr>
              <a:t>That team includes a </a:t>
            </a:r>
            <a:r>
              <a:rPr lang="en-US" dirty="0" smtClean="0">
                <a:effectLst/>
                <a:hlinkClick r:id="rId3" action="ppaction://hlinkfile" tooltip="Theatre director"/>
              </a:rPr>
              <a:t>director</a:t>
            </a:r>
            <a:r>
              <a:rPr lang="en-US" dirty="0" smtClean="0">
                <a:effectLst/>
              </a:rPr>
              <a:t>, a </a:t>
            </a:r>
            <a:r>
              <a:rPr lang="en-US" dirty="0" smtClean="0">
                <a:effectLst/>
                <a:hlinkClick r:id="rId4" action="ppaction://hlinkfile" tooltip="Musical director"/>
              </a:rPr>
              <a:t>musical director</a:t>
            </a:r>
            <a:r>
              <a:rPr lang="en-US" dirty="0" smtClean="0">
                <a:effectLst/>
              </a:rPr>
              <a:t>, usually a </a:t>
            </a:r>
            <a:r>
              <a:rPr lang="en-US" dirty="0" smtClean="0">
                <a:effectLst/>
                <a:hlinkClick r:id="rId5" action="ppaction://hlinkfile" tooltip="Choreographer"/>
              </a:rPr>
              <a:t>choreographer</a:t>
            </a:r>
            <a:r>
              <a:rPr lang="en-US" dirty="0" smtClean="0">
                <a:effectLst/>
              </a:rPr>
              <a:t> and sometimes an </a:t>
            </a:r>
            <a:r>
              <a:rPr lang="en-US" dirty="0" smtClean="0">
                <a:effectLst/>
                <a:hlinkClick r:id="rId6" action="ppaction://hlinkfile" tooltip="Orchestrator"/>
              </a:rPr>
              <a:t>orchestrator</a:t>
            </a:r>
            <a:r>
              <a:rPr lang="en-US" dirty="0" smtClean="0">
                <a:effectLst/>
              </a:rPr>
              <a:t>. </a:t>
            </a:r>
          </a:p>
          <a:p>
            <a:r>
              <a:rPr lang="en-US" dirty="0" smtClean="0">
                <a:effectLst/>
              </a:rPr>
              <a:t>A musical's production is also creatively characterized by technical aspects, such as </a:t>
            </a:r>
            <a:r>
              <a:rPr lang="en-US" dirty="0" smtClean="0">
                <a:effectLst/>
                <a:hlinkClick r:id="rId7" action="ppaction://hlinkfile" tooltip="Set design"/>
              </a:rPr>
              <a:t>set design</a:t>
            </a:r>
            <a:r>
              <a:rPr lang="en-US" dirty="0" smtClean="0">
                <a:effectLst/>
              </a:rPr>
              <a:t>, </a:t>
            </a:r>
            <a:r>
              <a:rPr lang="en-US" dirty="0" smtClean="0">
                <a:effectLst/>
                <a:hlinkClick r:id="rId8" action="ppaction://hlinkfile" tooltip="Costumes"/>
              </a:rPr>
              <a:t>costumes</a:t>
            </a:r>
            <a:r>
              <a:rPr lang="en-US" dirty="0" smtClean="0">
                <a:effectLst/>
              </a:rPr>
              <a:t>, </a:t>
            </a:r>
            <a:r>
              <a:rPr lang="en-US" dirty="0" smtClean="0">
                <a:effectLst/>
                <a:hlinkClick r:id="rId9" action="ppaction://hlinkfile" tooltip="Theatrical property"/>
              </a:rPr>
              <a:t>stage properties (props)</a:t>
            </a:r>
            <a:r>
              <a:rPr lang="en-US" dirty="0" smtClean="0">
                <a:effectLst/>
              </a:rPr>
              <a:t>, </a:t>
            </a:r>
            <a:r>
              <a:rPr lang="en-US" dirty="0" smtClean="0">
                <a:effectLst/>
                <a:hlinkClick r:id="rId10" action="ppaction://hlinkfile" tooltip="Stage lighting"/>
              </a:rPr>
              <a:t>lighting</a:t>
            </a:r>
            <a:r>
              <a:rPr lang="en-US" dirty="0" smtClean="0">
                <a:effectLst/>
              </a:rPr>
              <a:t> and sound, which generally change from the original production to succeeding </a:t>
            </a:r>
            <a:r>
              <a:rPr lang="en-US" dirty="0" smtClean="0">
                <a:effectLst/>
              </a:rPr>
              <a:t>productions.</a:t>
            </a:r>
            <a:endParaRPr lang="en-US" dirty="0"/>
          </a:p>
          <a:p>
            <a:r>
              <a:rPr lang="en-US" dirty="0" smtClean="0">
                <a:effectLst/>
              </a:rPr>
              <a:t>Some </a:t>
            </a:r>
            <a:r>
              <a:rPr lang="en-US" dirty="0" smtClean="0">
                <a:effectLst/>
              </a:rPr>
              <a:t>famous production elements, however, may be retained from the original production; for example, </a:t>
            </a:r>
            <a:r>
              <a:rPr lang="en-US" dirty="0" smtClean="0">
                <a:effectLst/>
                <a:hlinkClick r:id="rId11" action="ppaction://hlinkfile" tooltip="Bob Fosse"/>
              </a:rPr>
              <a:t>Bob Fosse</a:t>
            </a:r>
            <a:r>
              <a:rPr lang="en-US" dirty="0" smtClean="0">
                <a:effectLst/>
              </a:rPr>
              <a:t>'s choreography in </a:t>
            </a:r>
            <a:r>
              <a:rPr lang="en-US" i="1" dirty="0" smtClean="0">
                <a:effectLst/>
                <a:hlinkClick r:id="rId12" action="ppaction://hlinkfile" tooltip="Chicago (musical)"/>
              </a:rPr>
              <a:t>Chicago</a:t>
            </a:r>
            <a:r>
              <a:rPr lang="en-US" dirty="0" smtClean="0">
                <a:effectLst/>
              </a:rPr>
              <a:t>.</a:t>
            </a:r>
          </a:p>
          <a:p>
            <a:endParaRPr lang="en-US" dirty="0"/>
          </a:p>
        </p:txBody>
      </p:sp>
    </p:spTree>
    <p:extLst>
      <p:ext uri="{BB962C8B-B14F-4D97-AF65-F5344CB8AC3E}">
        <p14:creationId xmlns:p14="http://schemas.microsoft.com/office/powerpoint/2010/main" val="721144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688</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MUSICAL THEATRE</vt:lpstr>
      <vt:lpstr>MUSICALS</vt:lpstr>
      <vt:lpstr>Why is it unique?</vt:lpstr>
      <vt:lpstr>HISTORY</vt:lpstr>
      <vt:lpstr>HISTORY</vt:lpstr>
      <vt:lpstr>You may have heard of…</vt:lpstr>
      <vt:lpstr>Book Musical</vt:lpstr>
      <vt:lpstr>Components of Book Musicals</vt:lpstr>
      <vt:lpstr>Components…</vt:lpstr>
      <vt:lpstr>Components…</vt:lpstr>
      <vt:lpstr>Components…</vt:lpstr>
      <vt:lpstr>Components…</vt:lpstr>
      <vt:lpstr>WHERE?</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MUSICAL THEATRE</dc:title>
  <dc:creator>VPSD</dc:creator>
  <cp:lastModifiedBy>VPSD</cp:lastModifiedBy>
  <cp:revision>13</cp:revision>
  <dcterms:created xsi:type="dcterms:W3CDTF">2012-04-05T13:24:59Z</dcterms:created>
  <dcterms:modified xsi:type="dcterms:W3CDTF">2012-04-10T19:36:36Z</dcterms:modified>
</cp:coreProperties>
</file>