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2" r:id="rId4"/>
    <p:sldId id="268" r:id="rId5"/>
    <p:sldId id="269" r:id="rId6"/>
    <p:sldId id="263" r:id="rId7"/>
    <p:sldId id="264" r:id="rId8"/>
    <p:sldId id="265" r:id="rId9"/>
    <p:sldId id="266" r:id="rId10"/>
    <p:sldId id="267" r:id="rId11"/>
    <p:sldId id="270" r:id="rId12"/>
    <p:sldId id="257" r:id="rId13"/>
    <p:sldId id="258" r:id="rId14"/>
    <p:sldId id="259" r:id="rId15"/>
    <p:sldId id="260"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499B00-3FFD-43A9-99FC-315653E3E090}"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337054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99B00-3FFD-43A9-99FC-315653E3E090}"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247462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99B00-3FFD-43A9-99FC-315653E3E090}"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385291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99B00-3FFD-43A9-99FC-315653E3E090}"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330922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99B00-3FFD-43A9-99FC-315653E3E090}"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340611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499B00-3FFD-43A9-99FC-315653E3E090}"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230239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499B00-3FFD-43A9-99FC-315653E3E090}" type="datetimeFigureOut">
              <a:rPr lang="en-US" smtClean="0"/>
              <a:t>4/2/2012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240301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499B00-3FFD-43A9-99FC-315653E3E090}" type="datetimeFigureOut">
              <a:rPr lang="en-US" smtClean="0"/>
              <a:t>4/2/2012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289881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99B00-3FFD-43A9-99FC-315653E3E090}" type="datetimeFigureOut">
              <a:rPr lang="en-US" smtClean="0"/>
              <a:t>4/2/2012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392378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99B00-3FFD-43A9-99FC-315653E3E090}"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425051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99B00-3FFD-43A9-99FC-315653E3E090}"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994C7-ABF2-4838-BF98-F48E50BC7542}" type="slidenum">
              <a:rPr lang="en-US" smtClean="0"/>
              <a:t>‹#›</a:t>
            </a:fld>
            <a:endParaRPr lang="en-US"/>
          </a:p>
        </p:txBody>
      </p:sp>
    </p:spTree>
    <p:extLst>
      <p:ext uri="{BB962C8B-B14F-4D97-AF65-F5344CB8AC3E}">
        <p14:creationId xmlns:p14="http://schemas.microsoft.com/office/powerpoint/2010/main" val="253215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99B00-3FFD-43A9-99FC-315653E3E090}" type="datetimeFigureOut">
              <a:rPr lang="en-US" smtClean="0"/>
              <a:t>4/2/2012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994C7-ABF2-4838-BF98-F48E50BC7542}" type="slidenum">
              <a:rPr lang="en-US" smtClean="0"/>
              <a:t>‹#›</a:t>
            </a:fld>
            <a:endParaRPr lang="en-US"/>
          </a:p>
        </p:txBody>
      </p:sp>
    </p:spTree>
    <p:extLst>
      <p:ext uri="{BB962C8B-B14F-4D97-AF65-F5344CB8AC3E}">
        <p14:creationId xmlns:p14="http://schemas.microsoft.com/office/powerpoint/2010/main" val="3138908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Edda_Dell%27Orso" TargetMode="External"/><Relationship Id="rId2" Type="http://schemas.openxmlformats.org/officeDocument/2006/relationships/hyperlink" Target="http://en.wikipedia.org/wiki/Leitmoti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Silent_film" TargetMode="External"/><Relationship Id="rId2" Type="http://schemas.openxmlformats.org/officeDocument/2006/relationships/hyperlink" Target="http://en.wikipedia.org/wiki/Ro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Cowbo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Once_Upon_a_Time_in_the_West" TargetMode="External"/><Relationship Id="rId2" Type="http://schemas.openxmlformats.org/officeDocument/2006/relationships/hyperlink" Target="http://en.wikipedia.org/wiki/United_States" TargetMode="External"/><Relationship Id="rId1" Type="http://schemas.openxmlformats.org/officeDocument/2006/relationships/slideLayout" Target="../slideLayouts/slideLayout2.xml"/><Relationship Id="rId4" Type="http://schemas.openxmlformats.org/officeDocument/2006/relationships/hyperlink" Target="http://en.wikipedia.org/wiki/Paramount_Pictur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Empire_(film_magazine)" TargetMode="External"/><Relationship Id="rId2" Type="http://schemas.openxmlformats.org/officeDocument/2006/relationships/hyperlink" Target="http://en.wikipedia.org/wiki/Time_(magazin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Spain" TargetMode="External"/><Relationship Id="rId2" Type="http://schemas.openxmlformats.org/officeDocument/2006/relationships/hyperlink" Target="http://en.wikipedia.org/wiki/Almer%C3%ADa" TargetMode="External"/><Relationship Id="rId1" Type="http://schemas.openxmlformats.org/officeDocument/2006/relationships/slideLayout" Target="../slideLayouts/slideLayout2.xml"/><Relationship Id="rId6" Type="http://schemas.openxmlformats.org/officeDocument/2006/relationships/hyperlink" Target="http://en.wikipedia.org/wiki/Utah" TargetMode="External"/><Relationship Id="rId5" Type="http://schemas.openxmlformats.org/officeDocument/2006/relationships/hyperlink" Target="http://en.wikipedia.org/wiki/Monument_Valley" TargetMode="External"/><Relationship Id="rId4" Type="http://schemas.openxmlformats.org/officeDocument/2006/relationships/hyperlink" Target="http://en.wikipedia.org/wiki/Cinecitt%C3%A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Guadix" TargetMode="External"/><Relationship Id="rId2" Type="http://schemas.openxmlformats.org/officeDocument/2006/relationships/hyperlink" Target="http://en.wikipedia.org/w/index.php?title=Estaci%C3%B3n_de_Calahorra&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Al_Mulock" TargetMode="External"/><Relationship Id="rId4" Type="http://schemas.openxmlformats.org/officeDocument/2006/relationships/hyperlink" Target="#cite_note-5"/></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Bernardo_Bertolucci" TargetMode="External"/><Relationship Id="rId2" Type="http://schemas.openxmlformats.org/officeDocument/2006/relationships/hyperlink" Target="http://en.wikipedia.org/wiki/Sergio_Donati" TargetMode="External"/><Relationship Id="rId1" Type="http://schemas.openxmlformats.org/officeDocument/2006/relationships/slideLayout" Target="../slideLayouts/slideLayout2.xml"/><Relationship Id="rId4" Type="http://schemas.openxmlformats.org/officeDocument/2006/relationships/hyperlink" Target="http://en.wikipedia.org/wiki/Dario_Argent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Homesteading" TargetMode="External"/><Relationship Id="rId3" Type="http://schemas.openxmlformats.org/officeDocument/2006/relationships/hyperlink" Target="http://en.wikipedia.org/wiki/Playing_against_type" TargetMode="External"/><Relationship Id="rId7" Type="http://schemas.openxmlformats.org/officeDocument/2006/relationships/hyperlink" Target="http://en.wikipedia.org/wiki/Claudia_Cardinale" TargetMode="External"/><Relationship Id="rId2" Type="http://schemas.openxmlformats.org/officeDocument/2006/relationships/hyperlink" Target="http://en.wikipedia.org/wiki/Henry_Fonda" TargetMode="External"/><Relationship Id="rId1" Type="http://schemas.openxmlformats.org/officeDocument/2006/relationships/slideLayout" Target="../slideLayouts/slideLayout2.xml"/><Relationship Id="rId6" Type="http://schemas.openxmlformats.org/officeDocument/2006/relationships/hyperlink" Target="http://en.wikipedia.org/wiki/Jason_Robards" TargetMode="External"/><Relationship Id="rId5" Type="http://schemas.openxmlformats.org/officeDocument/2006/relationships/hyperlink" Target="file:///\\en.wiktionary.org\wiki\nemesis" TargetMode="External"/><Relationship Id="rId4" Type="http://schemas.openxmlformats.org/officeDocument/2006/relationships/hyperlink" Target="http://en.wikipedia.org/wiki/Charles_Brons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828799"/>
          </a:xfrm>
        </p:spPr>
        <p:txBody>
          <a:bodyPr/>
          <a:lstStyle/>
          <a:p>
            <a:r>
              <a:rPr lang="en-US" dirty="0" smtClean="0"/>
              <a:t>“Once Upon a Time in the West</a:t>
            </a:r>
            <a:r>
              <a:rPr lang="en-US" dirty="0" smtClean="0"/>
              <a:t>”</a:t>
            </a:r>
            <a:br>
              <a:rPr lang="en-US" dirty="0" smtClean="0"/>
            </a:br>
            <a:endParaRPr lang="en-US" dirty="0"/>
          </a:p>
        </p:txBody>
      </p:sp>
      <p:sp>
        <p:nvSpPr>
          <p:cNvPr id="3" name="Subtitle 2"/>
          <p:cNvSpPr>
            <a:spLocks noGrp="1"/>
          </p:cNvSpPr>
          <p:nvPr>
            <p:ph type="subTitle" idx="1"/>
          </p:nvPr>
        </p:nvSpPr>
        <p:spPr>
          <a:xfrm>
            <a:off x="1371600" y="4191000"/>
            <a:ext cx="6400800" cy="1447800"/>
          </a:xfrm>
        </p:spPr>
        <p:txBody>
          <a:bodyPr>
            <a:normAutofit fontScale="85000" lnSpcReduction="20000"/>
          </a:bodyPr>
          <a:lstStyle/>
          <a:p>
            <a:r>
              <a:rPr lang="en-US" dirty="0" smtClean="0">
                <a:effectLst/>
              </a:rPr>
              <a:t>long, violent, dreamlike meditation upon the mythology of the American Old West, with many stylistic references to iconic western films</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32452459"/>
              </p:ext>
            </p:extLst>
          </p:nvPr>
        </p:nvGraphicFramePr>
        <p:xfrm>
          <a:off x="457200" y="3223101"/>
          <a:ext cx="8229600" cy="1280160"/>
        </p:xfrm>
        <a:graphic>
          <a:graphicData uri="http://schemas.openxmlformats.org/drawingml/2006/table">
            <a:tbl>
              <a:tblPr/>
              <a:tblGrid>
                <a:gridCol w="8229600"/>
              </a:tblGrid>
              <a:tr h="0">
                <a:tc>
                  <a:txBody>
                    <a:bodyPr/>
                    <a:lstStyle/>
                    <a:p>
                      <a:pPr algn="ctr"/>
                      <a:r>
                        <a:rPr lang="en-US" b="1" i="1" dirty="0">
                          <a:effectLst/>
                        </a:rPr>
                        <a:t/>
                      </a:r>
                      <a:br>
                        <a:rPr lang="en-US" b="1" i="1" dirty="0">
                          <a:effectLst/>
                        </a:rPr>
                      </a:br>
                      <a:r>
                        <a:rPr lang="en-US" b="1" i="1" dirty="0">
                          <a:effectLst/>
                        </a:rPr>
                        <a:t>(</a:t>
                      </a:r>
                      <a:r>
                        <a:rPr lang="en-US" b="1" i="1" dirty="0" smtClean="0">
                          <a:effectLst/>
                        </a:rPr>
                        <a:t>C'</a:t>
                      </a:r>
                      <a:endParaRPr lang="en-US" b="1" i="1" dirty="0">
                        <a:effectLst/>
                      </a:endParaRPr>
                    </a:p>
                  </a:txBody>
                  <a:tcPr anchor="ctr">
                    <a:lnL>
                      <a:noFill/>
                    </a:lnL>
                    <a:lnR>
                      <a:noFill/>
                    </a:lnR>
                    <a:lnT>
                      <a:noFill/>
                    </a:lnT>
                    <a:lnB>
                      <a:noFill/>
                    </a:lnB>
                  </a:tcPr>
                </a:tc>
              </a:tr>
              <a:tr h="0">
                <a:tc>
                  <a:txBody>
                    <a:bodyPr/>
                    <a:lstStyle/>
                    <a:p>
                      <a:pPr algn="ctr"/>
                      <a:r>
                        <a:rPr lang="en-US" dirty="0">
                          <a:effectLst/>
                        </a:rPr>
                        <a:t/>
                      </a:r>
                      <a:br>
                        <a:rPr lang="en-US" dirty="0">
                          <a:effectLst/>
                        </a:rPr>
                      </a:br>
                      <a:endParaRPr lang="en-US" dirty="0">
                        <a:effectLst/>
                      </a:endParaRPr>
                    </a:p>
                  </a:txBody>
                  <a:tcPr anchor="ctr">
                    <a:lnL>
                      <a:noFill/>
                    </a:lnL>
                    <a:lnR>
                      <a:noFill/>
                    </a:lnR>
                    <a:lnT>
                      <a:noFill/>
                    </a:lnT>
                    <a:lnB>
                      <a:noFill/>
                    </a:lnB>
                  </a:tcPr>
                </a:tc>
              </a:tr>
            </a:tbl>
          </a:graphicData>
        </a:graphic>
      </p:graphicFrame>
      <p:pic>
        <p:nvPicPr>
          <p:cNvPr id="1025" name="Picture 1" descr="http://upload.wikimedia.org/wikipedia/en/thumb/a/a2/Once_upon_a_Time_in_the_West.jpg/220px-Once_upon_a_Time_in_the_W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732" y="914400"/>
            <a:ext cx="2095500"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03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The film features long, slow scenes in which there is very little dialogue and little happens, broken by brief and sudden violence.</a:t>
            </a:r>
          </a:p>
          <a:p>
            <a:r>
              <a:rPr lang="en-US" dirty="0" smtClean="0"/>
              <a:t>Depicts </a:t>
            </a:r>
            <a:r>
              <a:rPr lang="en-US" dirty="0" smtClean="0">
                <a:effectLst/>
              </a:rPr>
              <a:t>rituals preceding violence than in the violence itself</a:t>
            </a:r>
          </a:p>
          <a:p>
            <a:r>
              <a:rPr lang="en-US" dirty="0" smtClean="0">
                <a:effectLst/>
              </a:rPr>
              <a:t>The tone of the film is consistent with the arid semi-desert in which the story unfolds</a:t>
            </a:r>
          </a:p>
          <a:p>
            <a:r>
              <a:rPr lang="en-US" dirty="0" smtClean="0">
                <a:effectLst/>
              </a:rPr>
              <a:t> feeling of realism that contrasts with the elaborately choreographed gunplay.</a:t>
            </a:r>
          </a:p>
          <a:p>
            <a:endParaRPr lang="en-US" dirty="0"/>
          </a:p>
        </p:txBody>
      </p:sp>
    </p:spTree>
    <p:extLst>
      <p:ext uri="{BB962C8B-B14F-4D97-AF65-F5344CB8AC3E}">
        <p14:creationId xmlns:p14="http://schemas.microsoft.com/office/powerpoint/2010/main" val="289933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film features </a:t>
            </a:r>
            <a:r>
              <a:rPr lang="en-US" dirty="0">
                <a:hlinkClick r:id="rId2" action="ppaction://hlinkfile" tooltip="Leitmotif"/>
              </a:rPr>
              <a:t>leitmotifs</a:t>
            </a:r>
            <a:r>
              <a:rPr lang="en-US" dirty="0"/>
              <a:t> that relate to each of the main characters (each with their own theme music) as well as to the spirit of the American West</a:t>
            </a:r>
            <a:r>
              <a:rPr lang="en-US" dirty="0" smtClean="0"/>
              <a:t>.</a:t>
            </a:r>
            <a:r>
              <a:rPr lang="en-US" baseline="30000" dirty="0" smtClean="0"/>
              <a:t>[</a:t>
            </a:r>
            <a:endParaRPr lang="en-US" baseline="30000" dirty="0"/>
          </a:p>
          <a:p>
            <a:r>
              <a:rPr lang="en-US" dirty="0" smtClean="0"/>
              <a:t>Especially </a:t>
            </a:r>
            <a:r>
              <a:rPr lang="en-US" dirty="0"/>
              <a:t>compelling are the wordless vocals by Italian singer </a:t>
            </a:r>
            <a:r>
              <a:rPr lang="en-US" dirty="0" err="1">
                <a:hlinkClick r:id="rId3" action="ppaction://hlinkfile" tooltip="Edda Dell'Orso"/>
              </a:rPr>
              <a:t>Edda</a:t>
            </a:r>
            <a:r>
              <a:rPr lang="en-US" dirty="0">
                <a:hlinkClick r:id="rId3" action="ppaction://hlinkfile" tooltip="Edda Dell'Orso"/>
              </a:rPr>
              <a:t> </a:t>
            </a:r>
            <a:r>
              <a:rPr lang="en-US" dirty="0" err="1">
                <a:hlinkClick r:id="rId3" action="ppaction://hlinkfile" tooltip="Edda Dell'Orso"/>
              </a:rPr>
              <a:t>Dell'Orso</a:t>
            </a:r>
            <a:r>
              <a:rPr lang="en-US" dirty="0"/>
              <a:t> during the theme music for the Claudia </a:t>
            </a:r>
            <a:r>
              <a:rPr lang="en-US" dirty="0" err="1"/>
              <a:t>Cardinale</a:t>
            </a:r>
            <a:r>
              <a:rPr lang="en-US" dirty="0"/>
              <a:t> character. </a:t>
            </a:r>
            <a:endParaRPr lang="en-US" dirty="0" smtClean="0"/>
          </a:p>
          <a:p>
            <a:r>
              <a:rPr lang="en-US" dirty="0" smtClean="0"/>
              <a:t>It </a:t>
            </a:r>
            <a:r>
              <a:rPr lang="en-US" dirty="0"/>
              <a:t>was Leone's desire to have the music available and played during filming. </a:t>
            </a:r>
            <a:endParaRPr lang="en-US" dirty="0" smtClean="0"/>
          </a:p>
          <a:p>
            <a:r>
              <a:rPr lang="en-US" dirty="0" smtClean="0"/>
              <a:t>Leone </a:t>
            </a:r>
            <a:r>
              <a:rPr lang="en-US" dirty="0"/>
              <a:t>had </a:t>
            </a:r>
            <a:r>
              <a:rPr lang="en-US" dirty="0" err="1"/>
              <a:t>Morricone</a:t>
            </a:r>
            <a:r>
              <a:rPr lang="en-US" dirty="0"/>
              <a:t> compose the score before shooting started and would play the music in the background for the actors on set</a:t>
            </a:r>
            <a:r>
              <a:rPr lang="en-US" dirty="0" smtClean="0"/>
              <a:t>.</a:t>
            </a:r>
            <a:endParaRPr lang="en-US" dirty="0"/>
          </a:p>
          <a:p>
            <a:endParaRPr lang="en-US" dirty="0"/>
          </a:p>
        </p:txBody>
      </p:sp>
    </p:spTree>
    <p:extLst>
      <p:ext uri="{BB962C8B-B14F-4D97-AF65-F5344CB8AC3E}">
        <p14:creationId xmlns:p14="http://schemas.microsoft.com/office/powerpoint/2010/main" val="257175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Sergio Leone</a:t>
            </a:r>
            <a:endParaRPr lang="en-US" dirty="0"/>
          </a:p>
        </p:txBody>
      </p:sp>
      <p:sp>
        <p:nvSpPr>
          <p:cNvPr id="3" name="Content Placeholder 2"/>
          <p:cNvSpPr>
            <a:spLocks noGrp="1"/>
          </p:cNvSpPr>
          <p:nvPr>
            <p:ph idx="1"/>
          </p:nvPr>
        </p:nvSpPr>
        <p:spPr/>
        <p:txBody>
          <a:bodyPr/>
          <a:lstStyle/>
          <a:p>
            <a:r>
              <a:rPr lang="en-US" dirty="0" smtClean="0">
                <a:effectLst/>
              </a:rPr>
              <a:t>Born in </a:t>
            </a:r>
            <a:r>
              <a:rPr lang="en-US" dirty="0" smtClean="0">
                <a:effectLst/>
                <a:hlinkClick r:id="rId2" tooltip="Rome"/>
              </a:rPr>
              <a:t>Rome</a:t>
            </a:r>
            <a:r>
              <a:rPr lang="en-US" dirty="0" smtClean="0">
                <a:effectLst/>
              </a:rPr>
              <a:t> Leone </a:t>
            </a:r>
            <a:endParaRPr lang="en-US" dirty="0"/>
          </a:p>
          <a:p>
            <a:r>
              <a:rPr lang="en-US" dirty="0" smtClean="0">
                <a:effectLst/>
              </a:rPr>
              <a:t>The son of the cinema pioneer Vincenzo Leone (known as director Roberto Roberti or Leone Roberto Roberti) and the </a:t>
            </a:r>
            <a:r>
              <a:rPr lang="en-US" dirty="0" smtClean="0">
                <a:effectLst/>
                <a:hlinkClick r:id="rId3" tooltip="Silent film"/>
              </a:rPr>
              <a:t>silent film</a:t>
            </a:r>
            <a:r>
              <a:rPr lang="en-US" dirty="0" smtClean="0">
                <a:effectLst/>
              </a:rPr>
              <a:t> actress </a:t>
            </a:r>
            <a:r>
              <a:rPr lang="en-US" dirty="0" err="1" smtClean="0">
                <a:effectLst/>
              </a:rPr>
              <a:t>Edvige</a:t>
            </a:r>
            <a:r>
              <a:rPr lang="en-US" dirty="0" smtClean="0">
                <a:effectLst/>
              </a:rPr>
              <a:t> </a:t>
            </a:r>
            <a:r>
              <a:rPr lang="en-US" dirty="0" err="1" smtClean="0">
                <a:effectLst/>
              </a:rPr>
              <a:t>Valcarenghi</a:t>
            </a:r>
            <a:r>
              <a:rPr lang="en-US" dirty="0" smtClean="0">
                <a:effectLst/>
              </a:rPr>
              <a:t> (</a:t>
            </a:r>
            <a:r>
              <a:rPr lang="en-US" dirty="0" err="1" smtClean="0">
                <a:effectLst/>
              </a:rPr>
              <a:t>Bice</a:t>
            </a:r>
            <a:r>
              <a:rPr lang="en-US" dirty="0" smtClean="0">
                <a:effectLst/>
              </a:rPr>
              <a:t> </a:t>
            </a:r>
            <a:r>
              <a:rPr lang="en-US" dirty="0" err="1" smtClean="0">
                <a:effectLst/>
              </a:rPr>
              <a:t>Waleran</a:t>
            </a:r>
            <a:r>
              <a:rPr lang="en-US" dirty="0" smtClean="0">
                <a:effectLst/>
              </a:rPr>
              <a:t>).</a:t>
            </a:r>
            <a:endParaRPr lang="en-US" dirty="0"/>
          </a:p>
        </p:txBody>
      </p:sp>
    </p:spTree>
    <p:extLst>
      <p:ext uri="{BB962C8B-B14F-4D97-AF65-F5344CB8AC3E}">
        <p14:creationId xmlns:p14="http://schemas.microsoft.com/office/powerpoint/2010/main" val="2202805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Leone created the Spaghetti Western</a:t>
            </a:r>
            <a:endParaRPr lang="en-US" dirty="0"/>
          </a:p>
        </p:txBody>
      </p:sp>
      <p:sp>
        <p:nvSpPr>
          <p:cNvPr id="3" name="Content Placeholder 2"/>
          <p:cNvSpPr>
            <a:spLocks noGrp="1"/>
          </p:cNvSpPr>
          <p:nvPr>
            <p:ph idx="1"/>
          </p:nvPr>
        </p:nvSpPr>
        <p:spPr/>
        <p:txBody>
          <a:bodyPr>
            <a:normAutofit/>
          </a:bodyPr>
          <a:lstStyle/>
          <a:p>
            <a:r>
              <a:rPr lang="en-US" dirty="0" smtClean="0">
                <a:effectLst/>
              </a:rPr>
              <a:t>Leone gains credit for one great breakthrough in the western genre still followed today</a:t>
            </a:r>
          </a:p>
          <a:p>
            <a:pPr lvl="1"/>
            <a:r>
              <a:rPr lang="en-US" dirty="0" smtClean="0">
                <a:effectLst/>
              </a:rPr>
              <a:t> in traditional western films, many heroes and villains alike looked as if they had just stepped out of a fashion magazine</a:t>
            </a:r>
          </a:p>
          <a:p>
            <a:pPr lvl="1"/>
            <a:r>
              <a:rPr lang="en-US" dirty="0" smtClean="0">
                <a:effectLst/>
              </a:rPr>
              <a:t> clearly drawn moral opposites, even down to the hero wearing a white hat and the villain wearing a black hat</a:t>
            </a:r>
            <a:endParaRPr lang="en-US" dirty="0"/>
          </a:p>
        </p:txBody>
      </p:sp>
    </p:spTree>
    <p:extLst>
      <p:ext uri="{BB962C8B-B14F-4D97-AF65-F5344CB8AC3E}">
        <p14:creationId xmlns:p14="http://schemas.microsoft.com/office/powerpoint/2010/main" val="2836394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Leone’s contribution</a:t>
            </a:r>
            <a:endParaRPr lang="en-US" dirty="0"/>
          </a:p>
        </p:txBody>
      </p:sp>
      <p:sp>
        <p:nvSpPr>
          <p:cNvPr id="3" name="Content Placeholder 2"/>
          <p:cNvSpPr>
            <a:spLocks noGrp="1"/>
          </p:cNvSpPr>
          <p:nvPr>
            <p:ph idx="1"/>
          </p:nvPr>
        </p:nvSpPr>
        <p:spPr/>
        <p:txBody>
          <a:bodyPr>
            <a:normAutofit/>
          </a:bodyPr>
          <a:lstStyle/>
          <a:p>
            <a:r>
              <a:rPr lang="en-US" dirty="0" smtClean="0">
                <a:effectLst/>
              </a:rPr>
              <a:t>Leone's characters were, in contrast, more 'realistic' and complex</a:t>
            </a:r>
          </a:p>
          <a:p>
            <a:r>
              <a:rPr lang="en-US" dirty="0" smtClean="0">
                <a:effectLst/>
              </a:rPr>
              <a:t>usually 'lone wolves' in their behavior</a:t>
            </a:r>
            <a:endParaRPr lang="en-US" dirty="0"/>
          </a:p>
          <a:p>
            <a:r>
              <a:rPr lang="en-US" dirty="0" smtClean="0">
                <a:effectLst/>
              </a:rPr>
              <a:t> they rarely shaved</a:t>
            </a:r>
          </a:p>
          <a:p>
            <a:r>
              <a:rPr lang="en-US" dirty="0" smtClean="0">
                <a:effectLst/>
              </a:rPr>
              <a:t> looked dirty and sweated profusely</a:t>
            </a:r>
          </a:p>
          <a:p>
            <a:r>
              <a:rPr lang="en-US" dirty="0" smtClean="0">
                <a:effectLst/>
              </a:rPr>
              <a:t>strong suggestion of criminal behavior </a:t>
            </a:r>
          </a:p>
          <a:p>
            <a:endParaRPr lang="en-US" dirty="0"/>
          </a:p>
        </p:txBody>
      </p:sp>
    </p:spTree>
    <p:extLst>
      <p:ext uri="{BB962C8B-B14F-4D97-AF65-F5344CB8AC3E}">
        <p14:creationId xmlns:p14="http://schemas.microsoft.com/office/powerpoint/2010/main" val="207971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Leone’s contribution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t>
            </a:r>
            <a:r>
              <a:rPr lang="en-US" dirty="0" smtClean="0">
                <a:effectLst/>
              </a:rPr>
              <a:t>haracters were also morally ambiguous by appearing generously compassionate, or nakedly and brutally self-serving, as the situation demanded</a:t>
            </a:r>
          </a:p>
          <a:p>
            <a:r>
              <a:rPr lang="en-US" dirty="0" smtClean="0">
                <a:effectLst/>
              </a:rPr>
              <a:t>Some critics have noted the irony of an Italian director who could not speak English, and had never even visited the United States, let alone the American Old West, almost single-handedly redefining the typical vision of the American </a:t>
            </a:r>
            <a:r>
              <a:rPr lang="en-US" dirty="0" smtClean="0">
                <a:effectLst/>
                <a:hlinkClick r:id="rId2" tooltip="Cowboy"/>
              </a:rPr>
              <a:t>cowboy</a:t>
            </a:r>
            <a:r>
              <a:rPr lang="en-US" dirty="0" smtClean="0">
                <a:effectLst/>
              </a:rPr>
              <a:t>.</a:t>
            </a:r>
            <a:endParaRPr lang="en-US" dirty="0" smtClean="0"/>
          </a:p>
          <a:p>
            <a:endParaRPr lang="en-US" dirty="0"/>
          </a:p>
        </p:txBody>
      </p:sp>
    </p:spTree>
    <p:extLst>
      <p:ext uri="{BB962C8B-B14F-4D97-AF65-F5344CB8AC3E}">
        <p14:creationId xmlns:p14="http://schemas.microsoft.com/office/powerpoint/2010/main" val="2546292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Leone comes to America!</a:t>
            </a:r>
            <a:endParaRPr lang="en-US" dirty="0"/>
          </a:p>
        </p:txBody>
      </p:sp>
      <p:sp>
        <p:nvSpPr>
          <p:cNvPr id="3" name="Content Placeholder 2"/>
          <p:cNvSpPr>
            <a:spLocks noGrp="1"/>
          </p:cNvSpPr>
          <p:nvPr>
            <p:ph idx="1"/>
          </p:nvPr>
        </p:nvSpPr>
        <p:spPr/>
        <p:txBody>
          <a:bodyPr>
            <a:normAutofit/>
          </a:bodyPr>
          <a:lstStyle/>
          <a:p>
            <a:r>
              <a:rPr lang="en-US" sz="4400" dirty="0" smtClean="0">
                <a:effectLst/>
              </a:rPr>
              <a:t>Based on the success of </a:t>
            </a:r>
            <a:r>
              <a:rPr lang="en-US" sz="4400" i="1" dirty="0" smtClean="0">
                <a:effectLst/>
              </a:rPr>
              <a:t>The Man with No Name trilogy</a:t>
            </a:r>
            <a:r>
              <a:rPr lang="en-US" sz="4400" dirty="0" smtClean="0">
                <a:effectLst/>
              </a:rPr>
              <a:t>, Leone was invited to the </a:t>
            </a:r>
            <a:r>
              <a:rPr lang="en-US" sz="4400" dirty="0" smtClean="0">
                <a:effectLst/>
                <a:hlinkClick r:id="rId2" tooltip="United States"/>
              </a:rPr>
              <a:t>United States</a:t>
            </a:r>
            <a:r>
              <a:rPr lang="en-US" sz="4400" dirty="0" smtClean="0">
                <a:effectLst/>
              </a:rPr>
              <a:t> in 1967 to direct </a:t>
            </a:r>
            <a:r>
              <a:rPr lang="en-US" sz="4400" i="1" dirty="0" smtClean="0">
                <a:effectLst/>
                <a:hlinkClick r:id="rId3" tooltip="Once Upon a Time in the West"/>
              </a:rPr>
              <a:t>Once Upon a Time in the West</a:t>
            </a:r>
            <a:r>
              <a:rPr lang="en-US" sz="4400" dirty="0" smtClean="0">
                <a:effectLst/>
              </a:rPr>
              <a:t> (</a:t>
            </a:r>
            <a:r>
              <a:rPr lang="en-US" sz="4400" i="1" dirty="0" err="1" smtClean="0">
                <a:effectLst/>
              </a:rPr>
              <a:t>C'Era</a:t>
            </a:r>
            <a:r>
              <a:rPr lang="en-US" sz="4400" i="1" dirty="0" smtClean="0">
                <a:effectLst/>
              </a:rPr>
              <a:t> </a:t>
            </a:r>
            <a:r>
              <a:rPr lang="en-US" sz="4400" i="1" dirty="0" err="1" smtClean="0">
                <a:effectLst/>
              </a:rPr>
              <a:t>una</a:t>
            </a:r>
            <a:r>
              <a:rPr lang="en-US" sz="4400" i="1" dirty="0" smtClean="0">
                <a:effectLst/>
              </a:rPr>
              <a:t> Volta </a:t>
            </a:r>
            <a:r>
              <a:rPr lang="en-US" sz="4400" i="1" dirty="0" err="1" smtClean="0">
                <a:effectLst/>
              </a:rPr>
              <a:t>il</a:t>
            </a:r>
            <a:r>
              <a:rPr lang="en-US" sz="4400" i="1" dirty="0" smtClean="0">
                <a:effectLst/>
              </a:rPr>
              <a:t> West</a:t>
            </a:r>
            <a:r>
              <a:rPr lang="en-US" sz="4400" dirty="0" smtClean="0">
                <a:effectLst/>
              </a:rPr>
              <a:t>) for </a:t>
            </a:r>
            <a:r>
              <a:rPr lang="en-US" sz="4400" dirty="0" smtClean="0">
                <a:effectLst/>
                <a:hlinkClick r:id="rId4" tooltip="Paramount Pictures"/>
              </a:rPr>
              <a:t>Paramount Pictures</a:t>
            </a:r>
            <a:endParaRPr lang="en-US" sz="4400" dirty="0"/>
          </a:p>
        </p:txBody>
      </p:sp>
    </p:spTree>
    <p:extLst>
      <p:ext uri="{BB962C8B-B14F-4D97-AF65-F5344CB8AC3E}">
        <p14:creationId xmlns:p14="http://schemas.microsoft.com/office/powerpoint/2010/main" val="158626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movie?</a:t>
            </a:r>
            <a:endParaRPr lang="en-US" dirty="0"/>
          </a:p>
        </p:txBody>
      </p:sp>
      <p:sp>
        <p:nvSpPr>
          <p:cNvPr id="3" name="Content Placeholder 2"/>
          <p:cNvSpPr>
            <a:spLocks noGrp="1"/>
          </p:cNvSpPr>
          <p:nvPr>
            <p:ph idx="1"/>
          </p:nvPr>
        </p:nvSpPr>
        <p:spPr/>
        <p:txBody>
          <a:bodyPr>
            <a:normAutofit lnSpcReduction="10000"/>
          </a:bodyPr>
          <a:lstStyle/>
          <a:p>
            <a:r>
              <a:rPr lang="en-US" i="1" dirty="0">
                <a:hlinkClick r:id="rId2" action="ppaction://hlinkfile" tooltip="Time (magazine)"/>
              </a:rPr>
              <a:t>Time</a:t>
            </a:r>
            <a:r>
              <a:rPr lang="en-US" dirty="0"/>
              <a:t> named </a:t>
            </a:r>
            <a:r>
              <a:rPr lang="en-US" i="1" dirty="0"/>
              <a:t>Once Upon a Time in the West</a:t>
            </a:r>
            <a:r>
              <a:rPr lang="en-US" dirty="0"/>
              <a:t> as one of the 100 greatest films of the 20th </a:t>
            </a:r>
            <a:r>
              <a:rPr lang="en-US" dirty="0" smtClean="0"/>
              <a:t>century</a:t>
            </a:r>
          </a:p>
          <a:p>
            <a:r>
              <a:rPr lang="en-US" dirty="0"/>
              <a:t>In 2008, </a:t>
            </a:r>
            <a:r>
              <a:rPr lang="en-US" i="1" dirty="0">
                <a:hlinkClick r:id="rId3" action="ppaction://hlinkfile" tooltip="Empire (film magazine)"/>
              </a:rPr>
              <a:t>Empire</a:t>
            </a:r>
            <a:r>
              <a:rPr lang="en-US" dirty="0"/>
              <a:t> held a poll of "The 500 Greatest Movies of All Time", taking votes from 10,000 readers, 150 filmmakers and 50 film critics. "Once Upon a Time in the West" was voted in at number 14, the highest Western on the list.</a:t>
            </a:r>
          </a:p>
          <a:p>
            <a:endParaRPr lang="en-US" dirty="0"/>
          </a:p>
        </p:txBody>
      </p:sp>
    </p:spTree>
    <p:extLst>
      <p:ext uri="{BB962C8B-B14F-4D97-AF65-F5344CB8AC3E}">
        <p14:creationId xmlns:p14="http://schemas.microsoft.com/office/powerpoint/2010/main" val="2292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S</a:t>
            </a:r>
            <a:r>
              <a:rPr lang="en-US" dirty="0" smtClean="0">
                <a:effectLst/>
              </a:rPr>
              <a:t>hot mostly in </a:t>
            </a:r>
            <a:r>
              <a:rPr lang="en-US" dirty="0" err="1" smtClean="0">
                <a:effectLst/>
                <a:hlinkClick r:id="rId2" action="ppaction://hlinkfile" tooltip="Almería"/>
              </a:rPr>
              <a:t>Almería</a:t>
            </a:r>
            <a:r>
              <a:rPr lang="en-US" dirty="0" smtClean="0">
                <a:effectLst/>
              </a:rPr>
              <a:t>, </a:t>
            </a:r>
            <a:r>
              <a:rPr lang="en-US" dirty="0" smtClean="0">
                <a:effectLst/>
                <a:hlinkClick r:id="rId3" action="ppaction://hlinkfile" tooltip="Spain"/>
              </a:rPr>
              <a:t>Spain</a:t>
            </a:r>
            <a:r>
              <a:rPr lang="en-US" dirty="0" smtClean="0">
                <a:effectLst/>
              </a:rPr>
              <a:t> and </a:t>
            </a:r>
            <a:r>
              <a:rPr lang="en-US" dirty="0" err="1" smtClean="0">
                <a:effectLst/>
                <a:hlinkClick r:id="rId4" action="ppaction://hlinkfile" tooltip="Cinecittà"/>
              </a:rPr>
              <a:t>Cinecittà</a:t>
            </a:r>
            <a:r>
              <a:rPr lang="en-US" dirty="0" smtClean="0">
                <a:effectLst/>
              </a:rPr>
              <a:t> in Rome. It was also briefly shot in </a:t>
            </a:r>
            <a:r>
              <a:rPr lang="en-US" dirty="0" smtClean="0">
                <a:effectLst/>
                <a:hlinkClick r:id="rId5" action="ppaction://hlinkfile" tooltip="Monument Valley"/>
              </a:rPr>
              <a:t>Monument Valley</a:t>
            </a:r>
            <a:r>
              <a:rPr lang="en-US" dirty="0" smtClean="0">
                <a:effectLst/>
              </a:rPr>
              <a:t>, </a:t>
            </a:r>
            <a:r>
              <a:rPr lang="en-US" dirty="0" smtClean="0">
                <a:effectLst/>
                <a:hlinkClick r:id="rId6" action="ppaction://hlinkfile" tooltip="Utah"/>
              </a:rPr>
              <a:t>Utah</a:t>
            </a:r>
            <a:r>
              <a:rPr lang="en-US" dirty="0" smtClean="0">
                <a:effectLst/>
              </a:rPr>
              <a:t>.</a:t>
            </a:r>
          </a:p>
          <a:p>
            <a:r>
              <a:rPr lang="en-US" dirty="0" smtClean="0">
                <a:effectLst/>
              </a:rPr>
              <a:t>The brick arch where Bronson's character flashbacks to his youth and the original lynching incident was built near a small airport fifteen miles north of Monument Valley in Utah</a:t>
            </a:r>
          </a:p>
          <a:p>
            <a:r>
              <a:rPr lang="en-US" dirty="0" smtClean="0">
                <a:effectLst/>
              </a:rPr>
              <a:t> The famous opening sequence with the three gunman meeting the train was the last sequence filmed in Spain.</a:t>
            </a:r>
          </a:p>
        </p:txBody>
      </p:sp>
    </p:spTree>
    <p:extLst>
      <p:ext uri="{BB962C8B-B14F-4D97-AF65-F5344CB8AC3E}">
        <p14:creationId xmlns:p14="http://schemas.microsoft.com/office/powerpoint/2010/main" val="143114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effectLst/>
              </a:rPr>
              <a:t>Shooting at Cattle Corner Station, as the location was called in the story, was scheduled for four days and was filmed along the railway line near </a:t>
            </a:r>
            <a:r>
              <a:rPr lang="en-US" dirty="0" err="1" smtClean="0">
                <a:hlinkClick r:id="rId2" action="ppaction://hlinkfile" tooltip="Estación de Calahorra (page does not exist)"/>
              </a:rPr>
              <a:t>Estación</a:t>
            </a:r>
            <a:r>
              <a:rPr lang="en-US" dirty="0" smtClean="0">
                <a:hlinkClick r:id="rId2" action="ppaction://hlinkfile" tooltip="Estación de Calahorra (page does not exist)"/>
              </a:rPr>
              <a:t> de </a:t>
            </a:r>
            <a:r>
              <a:rPr lang="en-US" dirty="0" err="1" smtClean="0">
                <a:hlinkClick r:id="rId2" action="ppaction://hlinkfile" tooltip="Estación de Calahorra (page does not exist)"/>
              </a:rPr>
              <a:t>Calahorra</a:t>
            </a:r>
            <a:r>
              <a:rPr lang="en-US" dirty="0" smtClean="0">
                <a:effectLst/>
              </a:rPr>
              <a:t>, outside </a:t>
            </a:r>
            <a:r>
              <a:rPr lang="en-US" dirty="0" err="1" smtClean="0">
                <a:effectLst/>
                <a:hlinkClick r:id="rId3" action="ppaction://hlinkfile" tooltip="Guadix"/>
              </a:rPr>
              <a:t>Guadix</a:t>
            </a:r>
            <a:r>
              <a:rPr lang="en-US" dirty="0" smtClean="0">
                <a:effectLst/>
              </a:rPr>
              <a:t>, Spain.</a:t>
            </a:r>
            <a:r>
              <a:rPr lang="en-US" baseline="30000" dirty="0" smtClean="0">
                <a:effectLst/>
                <a:hlinkClick r:id="rId4" action="ppaction://hlinkfile"/>
              </a:rPr>
              <a:t>[6]</a:t>
            </a:r>
            <a:r>
              <a:rPr lang="en-US" dirty="0" smtClean="0">
                <a:effectLst/>
              </a:rPr>
              <a:t> Actor </a:t>
            </a:r>
            <a:r>
              <a:rPr lang="en-US" dirty="0" smtClean="0">
                <a:effectLst/>
                <a:hlinkClick r:id="rId5" action="ppaction://hlinkfile" tooltip="Al Mulock"/>
              </a:rPr>
              <a:t>Al </a:t>
            </a:r>
            <a:r>
              <a:rPr lang="en-US" dirty="0" err="1" smtClean="0">
                <a:effectLst/>
                <a:hlinkClick r:id="rId5" action="ppaction://hlinkfile" tooltip="Al Mulock"/>
              </a:rPr>
              <a:t>Mulock</a:t>
            </a:r>
            <a:r>
              <a:rPr lang="en-US" dirty="0" smtClean="0">
                <a:effectLst/>
              </a:rPr>
              <a:t>, who plays Knuckles in the opening sequence, committed suicide in </a:t>
            </a:r>
            <a:r>
              <a:rPr lang="en-US" dirty="0" err="1" smtClean="0">
                <a:effectLst/>
              </a:rPr>
              <a:t>Guadix</a:t>
            </a:r>
            <a:r>
              <a:rPr lang="en-US" dirty="0" smtClean="0">
                <a:effectLst/>
              </a:rPr>
              <a:t> just before this sequence was finished filming.</a:t>
            </a:r>
          </a:p>
          <a:p>
            <a:endParaRPr lang="en-US" dirty="0" smtClean="0">
              <a:effectLst/>
            </a:endParaRPr>
          </a:p>
          <a:p>
            <a:endParaRPr lang="en-US" dirty="0"/>
          </a:p>
        </p:txBody>
      </p:sp>
    </p:spTree>
    <p:extLst>
      <p:ext uri="{BB962C8B-B14F-4D97-AF65-F5344CB8AC3E}">
        <p14:creationId xmlns:p14="http://schemas.microsoft.com/office/powerpoint/2010/main" val="73755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a:t>
            </a:r>
            <a:endParaRPr lang="en-US" dirty="0"/>
          </a:p>
        </p:txBody>
      </p:sp>
      <p:sp>
        <p:nvSpPr>
          <p:cNvPr id="3" name="Content Placeholder 2"/>
          <p:cNvSpPr>
            <a:spLocks noGrp="1"/>
          </p:cNvSpPr>
          <p:nvPr>
            <p:ph idx="1"/>
          </p:nvPr>
        </p:nvSpPr>
        <p:spPr/>
        <p:txBody>
          <a:bodyPr>
            <a:normAutofit/>
          </a:bodyPr>
          <a:lstStyle/>
          <a:p>
            <a:r>
              <a:rPr lang="en-US" sz="4800" dirty="0" smtClean="0"/>
              <a:t>Began writing the screenplay in 1966</a:t>
            </a:r>
          </a:p>
          <a:p>
            <a:r>
              <a:rPr lang="en-US" sz="4800" dirty="0" smtClean="0"/>
              <a:t>Movie was released in 1968</a:t>
            </a:r>
            <a:endParaRPr lang="en-US" sz="4800" dirty="0"/>
          </a:p>
        </p:txBody>
      </p:sp>
    </p:spTree>
    <p:extLst>
      <p:ext uri="{BB962C8B-B14F-4D97-AF65-F5344CB8AC3E}">
        <p14:creationId xmlns:p14="http://schemas.microsoft.com/office/powerpoint/2010/main" val="351418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and Produced by…</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F</a:t>
            </a:r>
            <a:r>
              <a:rPr lang="en-US" dirty="0" smtClean="0">
                <a:effectLst/>
              </a:rPr>
              <a:t>ilm's script was written by Leone and his longtime friend and collaborator </a:t>
            </a:r>
            <a:r>
              <a:rPr lang="en-US" dirty="0" smtClean="0">
                <a:effectLst/>
                <a:hlinkClick r:id="rId2" action="ppaction://hlinkfile" tooltip="Sergio Donati"/>
              </a:rPr>
              <a:t>Sergio </a:t>
            </a:r>
            <a:r>
              <a:rPr lang="en-US" dirty="0" err="1" smtClean="0">
                <a:effectLst/>
                <a:hlinkClick r:id="rId2" action="ppaction://hlinkfile" tooltip="Sergio Donati"/>
              </a:rPr>
              <a:t>Donati</a:t>
            </a:r>
            <a:r>
              <a:rPr lang="en-US" dirty="0" smtClean="0">
                <a:effectLst/>
              </a:rPr>
              <a:t>, from a story by </a:t>
            </a:r>
            <a:r>
              <a:rPr lang="en-US" dirty="0" smtClean="0">
                <a:effectLst/>
                <a:hlinkClick r:id="rId3" action="ppaction://hlinkfile" tooltip="Bernardo Bertolucci"/>
              </a:rPr>
              <a:t>Bernardo </a:t>
            </a:r>
            <a:r>
              <a:rPr lang="en-US" dirty="0" err="1" smtClean="0">
                <a:effectLst/>
                <a:hlinkClick r:id="rId3" action="ppaction://hlinkfile" tooltip="Bernardo Bertolucci"/>
              </a:rPr>
              <a:t>Bertolucci</a:t>
            </a:r>
            <a:r>
              <a:rPr lang="en-US" dirty="0" smtClean="0">
                <a:effectLst/>
              </a:rPr>
              <a:t> and </a:t>
            </a:r>
            <a:r>
              <a:rPr lang="en-US" dirty="0" smtClean="0">
                <a:effectLst/>
                <a:hlinkClick r:id="rId4" action="ppaction://hlinkfile" tooltip="Dario Argento"/>
              </a:rPr>
              <a:t>Dario </a:t>
            </a:r>
            <a:r>
              <a:rPr lang="en-US" dirty="0" err="1" smtClean="0">
                <a:effectLst/>
                <a:hlinkClick r:id="rId4" action="ppaction://hlinkfile" tooltip="Dario Argento"/>
              </a:rPr>
              <a:t>Argento</a:t>
            </a:r>
            <a:endParaRPr lang="en-US" dirty="0" smtClean="0">
              <a:effectLst/>
            </a:endParaRPr>
          </a:p>
          <a:p>
            <a:r>
              <a:rPr lang="en-US" dirty="0" smtClean="0">
                <a:effectLst/>
              </a:rPr>
              <a:t>Before its release, however, it was ruthlessly edited by Paramount, which perhaps contributed to its low box-office results in the United States</a:t>
            </a:r>
            <a:endParaRPr lang="en-US" dirty="0"/>
          </a:p>
        </p:txBody>
      </p:sp>
    </p:spTree>
    <p:extLst>
      <p:ext uri="{BB962C8B-B14F-4D97-AF65-F5344CB8AC3E}">
        <p14:creationId xmlns:p14="http://schemas.microsoft.com/office/powerpoint/2010/main" val="383985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Storyline</a:t>
            </a:r>
            <a:endParaRPr lang="en-US" dirty="0"/>
          </a:p>
        </p:txBody>
      </p:sp>
      <p:sp>
        <p:nvSpPr>
          <p:cNvPr id="3" name="Content Placeholder 2"/>
          <p:cNvSpPr>
            <a:spLocks noGrp="1"/>
          </p:cNvSpPr>
          <p:nvPr>
            <p:ph idx="1"/>
          </p:nvPr>
        </p:nvSpPr>
        <p:spPr/>
        <p:txBody>
          <a:bodyPr>
            <a:normAutofit lnSpcReduction="10000"/>
          </a:bodyPr>
          <a:lstStyle/>
          <a:p>
            <a:r>
              <a:rPr lang="en-US" dirty="0" smtClean="0"/>
              <a:t>Story of a young woman, Mrs. </a:t>
            </a:r>
            <a:r>
              <a:rPr lang="en-US" dirty="0" err="1" smtClean="0"/>
              <a:t>McBain</a:t>
            </a:r>
            <a:r>
              <a:rPr lang="en-US" dirty="0" smtClean="0"/>
              <a:t>, who moves from New Orleans to frontier Utah, on the very edge of the American West. She arrives to find her new husband and family slaughtered, but by who? </a:t>
            </a:r>
          </a:p>
          <a:p>
            <a:r>
              <a:rPr lang="en-US" dirty="0" smtClean="0"/>
              <a:t>The prime suspect, coffee-lover Cheyenne, befriends her and offers to go after the real killer, assassin gang leader Frank, in her honor. </a:t>
            </a:r>
          </a:p>
          <a:p>
            <a:pPr marL="0" indent="0">
              <a:buNone/>
            </a:pPr>
            <a:r>
              <a:rPr lang="en-US" dirty="0" smtClean="0"/>
              <a:t> </a:t>
            </a:r>
            <a:endParaRPr lang="en-US" dirty="0"/>
          </a:p>
        </p:txBody>
      </p:sp>
    </p:spTree>
    <p:extLst>
      <p:ext uri="{BB962C8B-B14F-4D97-AF65-F5344CB8AC3E}">
        <p14:creationId xmlns:p14="http://schemas.microsoft.com/office/powerpoint/2010/main" val="184151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continued</a:t>
            </a:r>
            <a:endParaRPr lang="en-US" dirty="0"/>
          </a:p>
        </p:txBody>
      </p:sp>
      <p:sp>
        <p:nvSpPr>
          <p:cNvPr id="3" name="Content Placeholder 2"/>
          <p:cNvSpPr>
            <a:spLocks noGrp="1"/>
          </p:cNvSpPr>
          <p:nvPr>
            <p:ph idx="1"/>
          </p:nvPr>
        </p:nvSpPr>
        <p:spPr/>
        <p:txBody>
          <a:bodyPr/>
          <a:lstStyle/>
          <a:p>
            <a:r>
              <a:rPr lang="en-US" dirty="0" smtClean="0"/>
              <a:t>He is accompanied by Harmonica on his quest to get even. </a:t>
            </a:r>
          </a:p>
          <a:p>
            <a:r>
              <a:rPr lang="en-US" dirty="0" smtClean="0"/>
              <a:t>Get-rich-quick subplots and intricate character histories intertwine with such artistic flair that this could in fact be the movie-to-end-all-movies. (</a:t>
            </a:r>
            <a:r>
              <a:rPr lang="en-US" dirty="0" err="1" smtClean="0"/>
              <a:t>IMDb</a:t>
            </a:r>
            <a:r>
              <a:rPr lang="en-US" dirty="0" smtClean="0"/>
              <a:t>) </a:t>
            </a:r>
            <a:endParaRPr lang="en-US" dirty="0"/>
          </a:p>
        </p:txBody>
      </p:sp>
    </p:spTree>
    <p:extLst>
      <p:ext uri="{BB962C8B-B14F-4D97-AF65-F5344CB8AC3E}">
        <p14:creationId xmlns:p14="http://schemas.microsoft.com/office/powerpoint/2010/main" val="360924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Starring…</a:t>
            </a:r>
            <a:endParaRPr lang="en-US" dirty="0"/>
          </a:p>
        </p:txBody>
      </p:sp>
      <p:sp>
        <p:nvSpPr>
          <p:cNvPr id="3" name="Content Placeholder 2"/>
          <p:cNvSpPr>
            <a:spLocks noGrp="1"/>
          </p:cNvSpPr>
          <p:nvPr>
            <p:ph idx="1"/>
          </p:nvPr>
        </p:nvSpPr>
        <p:spPr/>
        <p:txBody>
          <a:bodyPr/>
          <a:lstStyle/>
          <a:p>
            <a:r>
              <a:rPr lang="en-US" dirty="0" smtClean="0">
                <a:effectLst/>
              </a:rPr>
              <a:t>It stars </a:t>
            </a:r>
            <a:r>
              <a:rPr lang="en-US" dirty="0" smtClean="0">
                <a:effectLst/>
                <a:hlinkClick r:id="rId2" action="ppaction://hlinkfile" tooltip="Henry Fonda"/>
              </a:rPr>
              <a:t>Henry Fonda</a:t>
            </a:r>
            <a:r>
              <a:rPr lang="en-US" dirty="0" smtClean="0">
                <a:effectLst/>
              </a:rPr>
              <a:t> </a:t>
            </a:r>
            <a:r>
              <a:rPr lang="en-US" dirty="0" smtClean="0">
                <a:effectLst/>
                <a:hlinkClick r:id="rId3" action="ppaction://hlinkfile" tooltip="Playing against type"/>
              </a:rPr>
              <a:t>cast against type</a:t>
            </a:r>
            <a:r>
              <a:rPr lang="en-US" dirty="0" smtClean="0">
                <a:effectLst/>
              </a:rPr>
              <a:t> as the villain</a:t>
            </a:r>
          </a:p>
          <a:p>
            <a:r>
              <a:rPr lang="en-US" dirty="0" smtClean="0">
                <a:effectLst/>
              </a:rPr>
              <a:t> </a:t>
            </a:r>
            <a:r>
              <a:rPr lang="en-US" dirty="0" smtClean="0">
                <a:effectLst/>
                <a:hlinkClick r:id="rId4" action="ppaction://hlinkfile" tooltip="Charles Bronson"/>
              </a:rPr>
              <a:t>Charles Bronson</a:t>
            </a:r>
            <a:r>
              <a:rPr lang="en-US" dirty="0" smtClean="0">
                <a:effectLst/>
              </a:rPr>
              <a:t> as his </a:t>
            </a:r>
            <a:r>
              <a:rPr lang="en-US" dirty="0" smtClean="0">
                <a:effectLst/>
                <a:hlinkClick r:id="rId5" action="ppaction://hlinkfile" tooltip="wiktionary:nemesis"/>
              </a:rPr>
              <a:t>nemesis</a:t>
            </a:r>
            <a:endParaRPr lang="en-US" dirty="0"/>
          </a:p>
          <a:p>
            <a:r>
              <a:rPr lang="en-US" dirty="0" smtClean="0">
                <a:effectLst/>
              </a:rPr>
              <a:t> </a:t>
            </a:r>
            <a:r>
              <a:rPr lang="en-US" dirty="0" smtClean="0">
                <a:effectLst/>
                <a:hlinkClick r:id="rId6" action="ppaction://hlinkfile" tooltip="Jason Robards"/>
              </a:rPr>
              <a:t>Jason </a:t>
            </a:r>
            <a:r>
              <a:rPr lang="en-US" dirty="0" err="1" smtClean="0">
                <a:effectLst/>
                <a:hlinkClick r:id="rId6" action="ppaction://hlinkfile" tooltip="Jason Robards"/>
              </a:rPr>
              <a:t>Robards</a:t>
            </a:r>
            <a:r>
              <a:rPr lang="en-US" dirty="0" smtClean="0">
                <a:effectLst/>
              </a:rPr>
              <a:t> as a bandit</a:t>
            </a:r>
          </a:p>
          <a:p>
            <a:r>
              <a:rPr lang="en-US" dirty="0" smtClean="0">
                <a:effectLst/>
                <a:hlinkClick r:id="rId7" action="ppaction://hlinkfile" tooltip="Claudia Cardinale"/>
              </a:rPr>
              <a:t>Claudia </a:t>
            </a:r>
            <a:r>
              <a:rPr lang="en-US" dirty="0" err="1" smtClean="0">
                <a:effectLst/>
                <a:hlinkClick r:id="rId7" action="ppaction://hlinkfile" tooltip="Claudia Cardinale"/>
              </a:rPr>
              <a:t>Cardinale</a:t>
            </a:r>
            <a:r>
              <a:rPr lang="en-US" dirty="0" smtClean="0">
                <a:effectLst/>
              </a:rPr>
              <a:t> as a newly widowed </a:t>
            </a:r>
            <a:r>
              <a:rPr lang="en-US" dirty="0" smtClean="0">
                <a:effectLst/>
                <a:hlinkClick r:id="rId8" action="ppaction://hlinkfile" tooltip="Homesteading"/>
              </a:rPr>
              <a:t>homesteader</a:t>
            </a:r>
            <a:r>
              <a:rPr lang="en-US" dirty="0" smtClean="0">
                <a:effectLst/>
              </a:rPr>
              <a:t> with a past as a prostitute</a:t>
            </a:r>
            <a:endParaRPr lang="en-US" dirty="0"/>
          </a:p>
        </p:txBody>
      </p:sp>
    </p:spTree>
    <p:extLst>
      <p:ext uri="{BB962C8B-B14F-4D97-AF65-F5344CB8AC3E}">
        <p14:creationId xmlns:p14="http://schemas.microsoft.com/office/powerpoint/2010/main" val="3483420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858</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“Once Upon a Time in the West” </vt:lpstr>
      <vt:lpstr>Why this movie?</vt:lpstr>
      <vt:lpstr>Where?</vt:lpstr>
      <vt:lpstr>Where</vt:lpstr>
      <vt:lpstr>When?</vt:lpstr>
      <vt:lpstr>Written and Produced by…</vt:lpstr>
      <vt:lpstr>Storyline</vt:lpstr>
      <vt:lpstr>Plot continued</vt:lpstr>
      <vt:lpstr>Starring…</vt:lpstr>
      <vt:lpstr>Pacing</vt:lpstr>
      <vt:lpstr>Music</vt:lpstr>
      <vt:lpstr>Sergio Leone</vt:lpstr>
      <vt:lpstr>Leone created the Spaghetti Western</vt:lpstr>
      <vt:lpstr>Leone’s contribution</vt:lpstr>
      <vt:lpstr>Leone’s contribution</vt:lpstr>
      <vt:lpstr>Leone comes to America!</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“Once Upon a Time in the West”</dc:title>
  <dc:creator>VPSD</dc:creator>
  <cp:lastModifiedBy>VPSD</cp:lastModifiedBy>
  <cp:revision>12</cp:revision>
  <dcterms:created xsi:type="dcterms:W3CDTF">2012-04-02T13:28:58Z</dcterms:created>
  <dcterms:modified xsi:type="dcterms:W3CDTF">2012-04-02T16:06:53Z</dcterms:modified>
</cp:coreProperties>
</file>