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9"/>
  </p:handoutMasterIdLst>
  <p:sldIdLst>
    <p:sldId id="256" r:id="rId2"/>
    <p:sldId id="257" r:id="rId3"/>
    <p:sldId id="258" r:id="rId4"/>
    <p:sldId id="259" r:id="rId5"/>
    <p:sldId id="298" r:id="rId6"/>
    <p:sldId id="260" r:id="rId7"/>
    <p:sldId id="299" r:id="rId8"/>
    <p:sldId id="261" r:id="rId9"/>
    <p:sldId id="300" r:id="rId10"/>
    <p:sldId id="262" r:id="rId11"/>
    <p:sldId id="263" r:id="rId12"/>
    <p:sldId id="301" r:id="rId13"/>
    <p:sldId id="264" r:id="rId14"/>
    <p:sldId id="302" r:id="rId15"/>
    <p:sldId id="265" r:id="rId16"/>
    <p:sldId id="266" r:id="rId17"/>
    <p:sldId id="303" r:id="rId18"/>
    <p:sldId id="267" r:id="rId19"/>
    <p:sldId id="304" r:id="rId20"/>
    <p:sldId id="268" r:id="rId21"/>
    <p:sldId id="269" r:id="rId22"/>
    <p:sldId id="270" r:id="rId23"/>
    <p:sldId id="271" r:id="rId24"/>
    <p:sldId id="305" r:id="rId25"/>
    <p:sldId id="272" r:id="rId26"/>
    <p:sldId id="273" r:id="rId27"/>
    <p:sldId id="295" r:id="rId28"/>
    <p:sldId id="297"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88" r:id="rId42"/>
    <p:sldId id="289" r:id="rId43"/>
    <p:sldId id="290" r:id="rId44"/>
    <p:sldId id="291" r:id="rId45"/>
    <p:sldId id="306" r:id="rId46"/>
    <p:sldId id="292" r:id="rId47"/>
    <p:sldId id="293"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CCE2C0D-E983-4D2E-8E74-F1C6CE7D1565}" type="datetimeFigureOut">
              <a:rPr lang="en-US" smtClean="0"/>
              <a:t>2/24/2012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08FF08-1543-44EB-B857-739DB6FB6548}" type="slidenum">
              <a:rPr lang="en-US" smtClean="0"/>
              <a:t>‹#›</a:t>
            </a:fld>
            <a:endParaRPr lang="en-US"/>
          </a:p>
        </p:txBody>
      </p:sp>
    </p:spTree>
    <p:extLst>
      <p:ext uri="{BB962C8B-B14F-4D97-AF65-F5344CB8AC3E}">
        <p14:creationId xmlns:p14="http://schemas.microsoft.com/office/powerpoint/2010/main" val="27506320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25F54A8-A0AB-4290-9B18-635479299021}" type="datetimeFigureOut">
              <a:rPr lang="en-US" smtClean="0"/>
              <a:t>2/24/2012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D051D14-444F-4D8F-8618-E27E3D035F8C}"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F54A8-A0AB-4290-9B18-635479299021}" type="datetimeFigureOut">
              <a:rPr lang="en-US" smtClean="0"/>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51D14-444F-4D8F-8618-E27E3D035F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F54A8-A0AB-4290-9B18-635479299021}" type="datetimeFigureOut">
              <a:rPr lang="en-US" smtClean="0"/>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51D14-444F-4D8F-8618-E27E3D035F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5F54A8-A0AB-4290-9B18-635479299021}" type="datetimeFigureOut">
              <a:rPr lang="en-US" smtClean="0"/>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51D14-444F-4D8F-8618-E27E3D035F8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5F54A8-A0AB-4290-9B18-635479299021}" type="datetimeFigureOut">
              <a:rPr lang="en-US" smtClean="0"/>
              <a:t>2/24/2012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51D14-444F-4D8F-8618-E27E3D035F8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25F54A8-A0AB-4290-9B18-635479299021}" type="datetimeFigureOut">
              <a:rPr lang="en-US" smtClean="0"/>
              <a:t>2/24/2012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51D14-444F-4D8F-8618-E27E3D035F8C}"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5F54A8-A0AB-4290-9B18-635479299021}" type="datetimeFigureOut">
              <a:rPr lang="en-US" smtClean="0"/>
              <a:t>2/24/2012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051D14-444F-4D8F-8618-E27E3D035F8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5F54A8-A0AB-4290-9B18-635479299021}" type="datetimeFigureOut">
              <a:rPr lang="en-US" smtClean="0"/>
              <a:t>2/24/2012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051D14-444F-4D8F-8618-E27E3D035F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F54A8-A0AB-4290-9B18-635479299021}" type="datetimeFigureOut">
              <a:rPr lang="en-US" smtClean="0"/>
              <a:t>2/24/2012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051D14-444F-4D8F-8618-E27E3D035F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25F54A8-A0AB-4290-9B18-635479299021}" type="datetimeFigureOut">
              <a:rPr lang="en-US" smtClean="0"/>
              <a:t>2/24/2012</a:t>
            </a:fld>
            <a:endParaRPr lang="en-US"/>
          </a:p>
        </p:txBody>
      </p:sp>
      <p:sp>
        <p:nvSpPr>
          <p:cNvPr id="7" name="Slide Number Placeholder 6"/>
          <p:cNvSpPr>
            <a:spLocks noGrp="1"/>
          </p:cNvSpPr>
          <p:nvPr>
            <p:ph type="sldNum" sz="quarter" idx="12"/>
          </p:nvPr>
        </p:nvSpPr>
        <p:spPr/>
        <p:txBody>
          <a:bodyPr/>
          <a:lstStyle/>
          <a:p>
            <a:fld id="{9D051D14-444F-4D8F-8618-E27E3D035F8C}"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5F54A8-A0AB-4290-9B18-635479299021}" type="datetimeFigureOut">
              <a:rPr lang="en-US" smtClean="0"/>
              <a:t>2/24/2012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9D051D14-444F-4D8F-8618-E27E3D035F8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25F54A8-A0AB-4290-9B18-635479299021}" type="datetimeFigureOut">
              <a:rPr lang="en-US" smtClean="0"/>
              <a:t>2/24/2012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D051D14-444F-4D8F-8618-E27E3D035F8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771" y="76200"/>
            <a:ext cx="11125200" cy="678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8181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effectLst/>
              </a:rPr>
              <a:t>The Force, Ben explains, is the source of a Jedi’s power. It is an energy field created and sustained by life itself, and it flows through the universe, binding it together. Through training, a Jedi is able to tap into the Force and gain great power and wisdom, but, as the example of Vader shows, there is a seductive, evil path to the Force as well.</a:t>
            </a:r>
          </a:p>
          <a:p>
            <a:r>
              <a:rPr lang="en-US" dirty="0" smtClean="0">
                <a:effectLst/>
              </a:rPr>
              <a:t>Ben gives Luke his father’s </a:t>
            </a:r>
            <a:r>
              <a:rPr lang="en-US" dirty="0" err="1" smtClean="0">
                <a:effectLst/>
              </a:rPr>
              <a:t>lightsaber</a:t>
            </a:r>
            <a:r>
              <a:rPr lang="en-US" dirty="0" smtClean="0">
                <a:effectLst/>
              </a:rPr>
              <a:t>, the traditional weapon of a Jedi. After viewing the entirety of Leia’s message, Ben says that he intends to join up with the Rebel Alliance challenging the Empire and to bring them the plans </a:t>
            </a:r>
          </a:p>
          <a:p>
            <a:endParaRPr lang="en-US" dirty="0"/>
          </a:p>
        </p:txBody>
      </p:sp>
    </p:spTree>
    <p:extLst>
      <p:ext uri="{BB962C8B-B14F-4D97-AF65-F5344CB8AC3E}">
        <p14:creationId xmlns:p14="http://schemas.microsoft.com/office/powerpoint/2010/main" val="169193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a:t>
            </a:r>
            <a:endParaRPr lang="en-US" dirty="0"/>
          </a:p>
        </p:txBody>
      </p:sp>
      <p:sp>
        <p:nvSpPr>
          <p:cNvPr id="3" name="Content Placeholder 2"/>
          <p:cNvSpPr>
            <a:spLocks noGrp="1"/>
          </p:cNvSpPr>
          <p:nvPr>
            <p:ph idx="1"/>
          </p:nvPr>
        </p:nvSpPr>
        <p:spPr/>
        <p:txBody>
          <a:bodyPr>
            <a:normAutofit lnSpcReduction="10000"/>
          </a:bodyPr>
          <a:lstStyle/>
          <a:p>
            <a:r>
              <a:rPr lang="en-US" dirty="0" smtClean="0">
                <a:effectLst/>
              </a:rPr>
              <a:t>hidden in R2’s memory. He urges Luke to join him and to learn the ways of the Force, but Luke, echoing his uncle, is reluctant to get involved. Meanwhile, Princess Leia has been taken into captivity on the Death Star. There, Leia is repeatedly interrogated by Darth Vader about the whereabouts of the hidden Rebel base, but she stoutly refuses to crack. </a:t>
            </a:r>
            <a:endParaRPr lang="en-US" dirty="0"/>
          </a:p>
        </p:txBody>
      </p:sp>
    </p:spTree>
    <p:extLst>
      <p:ext uri="{BB962C8B-B14F-4D97-AF65-F5344CB8AC3E}">
        <p14:creationId xmlns:p14="http://schemas.microsoft.com/office/powerpoint/2010/main" val="2334096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a:t>
            </a:r>
            <a:endParaRPr lang="en-US" dirty="0"/>
          </a:p>
        </p:txBody>
      </p:sp>
      <p:sp>
        <p:nvSpPr>
          <p:cNvPr id="3" name="Content Placeholder 2"/>
          <p:cNvSpPr>
            <a:spLocks noGrp="1"/>
          </p:cNvSpPr>
          <p:nvPr>
            <p:ph idx="1"/>
          </p:nvPr>
        </p:nvSpPr>
        <p:spPr/>
        <p:txBody>
          <a:bodyPr>
            <a:normAutofit fontScale="85000" lnSpcReduction="10000"/>
          </a:bodyPr>
          <a:lstStyle/>
          <a:p>
            <a:r>
              <a:rPr lang="en-US" dirty="0"/>
              <a:t>When Vader is insolently challenged by the Death Star’s Commander, he demonstrates his mastery of the Force by choking the officer into submission merely by raising his finger, until he is restrained by Grand </a:t>
            </a:r>
            <a:r>
              <a:rPr lang="en-US" dirty="0" err="1"/>
              <a:t>Moff</a:t>
            </a:r>
            <a:r>
              <a:rPr lang="en-US" dirty="0"/>
              <a:t> </a:t>
            </a:r>
            <a:r>
              <a:rPr lang="en-US" dirty="0" err="1"/>
              <a:t>Tarkin</a:t>
            </a:r>
            <a:r>
              <a:rPr lang="en-US" dirty="0"/>
              <a:t>, the Imperial governor. Back on </a:t>
            </a:r>
            <a:r>
              <a:rPr lang="en-US" dirty="0" err="1"/>
              <a:t>Tattooine</a:t>
            </a:r>
            <a:r>
              <a:rPr lang="en-US" dirty="0"/>
              <a:t>, Luke and Ben discover that the </a:t>
            </a:r>
            <a:r>
              <a:rPr lang="en-US" dirty="0" err="1"/>
              <a:t>Jawas</a:t>
            </a:r>
            <a:r>
              <a:rPr lang="en-US" dirty="0"/>
              <a:t> have been slaughtered by Imperial troops tracing the droids. Fearing for his aunt and uncle, Luke races home only to find them murdered and the farm in flames. With nothing left to hold him on </a:t>
            </a:r>
            <a:r>
              <a:rPr lang="en-US" dirty="0" err="1"/>
              <a:t>Tattooine</a:t>
            </a:r>
            <a:r>
              <a:rPr lang="en-US" dirty="0"/>
              <a:t>, Luke resolves to join Ben and to become a Jedi.</a:t>
            </a:r>
          </a:p>
          <a:p>
            <a:endParaRPr lang="en-US" dirty="0"/>
          </a:p>
          <a:p>
            <a:endParaRPr lang="en-US" dirty="0"/>
          </a:p>
        </p:txBody>
      </p:sp>
    </p:spTree>
    <p:extLst>
      <p:ext uri="{BB962C8B-B14F-4D97-AF65-F5344CB8AC3E}">
        <p14:creationId xmlns:p14="http://schemas.microsoft.com/office/powerpoint/2010/main" val="3329226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Analysis of major Characters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effectLst/>
              </a:rPr>
              <a:t>Luke Skywalker</a:t>
            </a:r>
          </a:p>
          <a:p>
            <a:r>
              <a:rPr lang="en-US" dirty="0" smtClean="0">
                <a:effectLst/>
              </a:rPr>
              <a:t>Luke’s quest to become a Jedi Knight is the main engine driving the plot of </a:t>
            </a:r>
            <a:r>
              <a:rPr lang="en-US" i="1" dirty="0" smtClean="0">
                <a:effectLst/>
              </a:rPr>
              <a:t>Star Wars Episodes IV–VI</a:t>
            </a:r>
            <a:r>
              <a:rPr lang="en-US" dirty="0" smtClean="0">
                <a:effectLst/>
              </a:rPr>
              <a:t>. Indeed, all of the epic battles and cosmic events going on around him are in a sense only the backdrop before which Luke’s inner struggles are played out. When we first meet Luke on </a:t>
            </a:r>
            <a:r>
              <a:rPr lang="en-US" dirty="0" err="1" smtClean="0">
                <a:effectLst/>
              </a:rPr>
              <a:t>Tatooine</a:t>
            </a:r>
            <a:r>
              <a:rPr lang="en-US" dirty="0" smtClean="0">
                <a:effectLst/>
              </a:rPr>
              <a:t>, he is a callow youth, dreaming of adventure and escape from the backwater setting in which he finds himself. The classic image from </a:t>
            </a:r>
            <a:r>
              <a:rPr lang="en-US" i="1" dirty="0" smtClean="0">
                <a:effectLst/>
              </a:rPr>
              <a:t>A New Hope</a:t>
            </a:r>
            <a:r>
              <a:rPr lang="en-US" dirty="0" smtClean="0">
                <a:effectLst/>
              </a:rPr>
              <a:t>, in which Luke stands looking out at the horizon as the twin suns of his home planet are setting, captures perfectly this romantic, dreaming quality of his character. </a:t>
            </a:r>
            <a:endParaRPr lang="en-US" dirty="0"/>
          </a:p>
        </p:txBody>
      </p:sp>
    </p:spTree>
    <p:extLst>
      <p:ext uri="{BB962C8B-B14F-4D97-AF65-F5344CB8AC3E}">
        <p14:creationId xmlns:p14="http://schemas.microsoft.com/office/powerpoint/2010/main" val="2110956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a:t>
            </a:r>
            <a:endParaRPr lang="en-US" dirty="0"/>
          </a:p>
        </p:txBody>
      </p:sp>
      <p:sp>
        <p:nvSpPr>
          <p:cNvPr id="3" name="Content Placeholder 2"/>
          <p:cNvSpPr>
            <a:spLocks noGrp="1"/>
          </p:cNvSpPr>
          <p:nvPr>
            <p:ph idx="1"/>
          </p:nvPr>
        </p:nvSpPr>
        <p:spPr/>
        <p:txBody>
          <a:bodyPr>
            <a:normAutofit fontScale="92500" lnSpcReduction="10000"/>
          </a:bodyPr>
          <a:lstStyle/>
          <a:p>
            <a:r>
              <a:rPr lang="en-US" dirty="0"/>
              <a:t>Early in </a:t>
            </a:r>
            <a:r>
              <a:rPr lang="en-US" i="1" dirty="0"/>
              <a:t>A New Hope</a:t>
            </a:r>
            <a:r>
              <a:rPr lang="en-US" dirty="0"/>
              <a:t>, we also see the reckless, impetuous side of Luke’s character as he races off after R2 without telling his uncle and as he spies on the </a:t>
            </a:r>
            <a:r>
              <a:rPr lang="en-US" dirty="0" err="1"/>
              <a:t>Sandpeople</a:t>
            </a:r>
            <a:r>
              <a:rPr lang="en-US" dirty="0"/>
              <a:t>, almost getting himself killed thanks to his immaturity. However, Luke is also motivated by a strong sense of duty and a desire to be a part of something larger than himself. In the person of Ben Kenobi, Luke finds this desire answered, as Ben offers to help Luke become a Jedi Knight</a:t>
            </a:r>
          </a:p>
          <a:p>
            <a:endParaRPr lang="en-US" dirty="0"/>
          </a:p>
        </p:txBody>
      </p:sp>
    </p:spTree>
    <p:extLst>
      <p:ext uri="{BB962C8B-B14F-4D97-AF65-F5344CB8AC3E}">
        <p14:creationId xmlns:p14="http://schemas.microsoft.com/office/powerpoint/2010/main" val="1964855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Luke</a:t>
            </a:r>
            <a:endParaRPr lang="en-US" dirty="0"/>
          </a:p>
        </p:txBody>
      </p:sp>
      <p:sp>
        <p:nvSpPr>
          <p:cNvPr id="3" name="Content Placeholder 2"/>
          <p:cNvSpPr>
            <a:spLocks noGrp="1"/>
          </p:cNvSpPr>
          <p:nvPr>
            <p:ph idx="1"/>
          </p:nvPr>
        </p:nvSpPr>
        <p:spPr/>
        <p:txBody>
          <a:bodyPr/>
          <a:lstStyle/>
          <a:p>
            <a:r>
              <a:rPr lang="en-US" dirty="0" smtClean="0">
                <a:effectLst/>
              </a:rPr>
              <a:t>Through Ben, Luke gets the opportunity to travel, to help the Rebel Alliance against the evil Empire, to feel closer to the father he never knew (who was also a Jedi), and to grow as a person through contact with the Force. In this way, Ben </a:t>
            </a:r>
            <a:endParaRPr lang="en-US" dirty="0"/>
          </a:p>
        </p:txBody>
      </p:sp>
    </p:spTree>
    <p:extLst>
      <p:ext uri="{BB962C8B-B14F-4D97-AF65-F5344CB8AC3E}">
        <p14:creationId xmlns:p14="http://schemas.microsoft.com/office/powerpoint/2010/main" val="32862600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Luke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effectLst/>
              </a:rPr>
              <a:t>becomes a surrogate father to Luke, replacing Uncle Owen, who mainly wants to keep Luke safe, close to home, and, in that sense, in a state of immaturity. Ben is soon taken from Luke by Darth Vader, the man Luke believes killed his real father, repeating before Luke’s eyes the act of parricide for which he already hates Vader. The irony, of course, is that Vader actually is Luke’s father, a truth that devastates Luke when he learns it. Disappointed in Ben for hiding the truth from him and horrified at what Anakin Skywalker has become, Luke must learn at last to be his own man, moving out of the shadows of his various father figures and even learning to stand apart from the “grandfather figures” of Yoda and the Emperor, who are also fighting for Luke’s loyalty.</a:t>
            </a:r>
          </a:p>
          <a:p>
            <a:endParaRPr lang="en-US" dirty="0"/>
          </a:p>
        </p:txBody>
      </p:sp>
    </p:spTree>
    <p:extLst>
      <p:ext uri="{BB962C8B-B14F-4D97-AF65-F5344CB8AC3E}">
        <p14:creationId xmlns:p14="http://schemas.microsoft.com/office/powerpoint/2010/main" val="40226193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Luke</a:t>
            </a:r>
            <a:endParaRPr lang="en-US" dirty="0"/>
          </a:p>
        </p:txBody>
      </p:sp>
      <p:sp>
        <p:nvSpPr>
          <p:cNvPr id="3" name="Content Placeholder 2"/>
          <p:cNvSpPr>
            <a:spLocks noGrp="1"/>
          </p:cNvSpPr>
          <p:nvPr>
            <p:ph idx="1"/>
          </p:nvPr>
        </p:nvSpPr>
        <p:spPr/>
        <p:txBody>
          <a:bodyPr>
            <a:normAutofit fontScale="92500" lnSpcReduction="10000"/>
          </a:bodyPr>
          <a:lstStyle/>
          <a:p>
            <a:r>
              <a:rPr lang="en-US" dirty="0"/>
              <a:t>. The irony, of course, is that Vader actually is Luke’s father, a truth that devastates Luke when he learns it. Disappointed in Ben for hiding the truth from him and horrified at what Anakin Skywalker has become, Luke must learn at last to be his own man, moving out of the shadows of his various father figures and even learning to stand apart from the “grandfather figures” of Yoda and the Emperor, who are also fighting for Luke’s loyalty.</a:t>
            </a:r>
          </a:p>
          <a:p>
            <a:endParaRPr lang="en-US" dirty="0"/>
          </a:p>
        </p:txBody>
      </p:sp>
    </p:spTree>
    <p:extLst>
      <p:ext uri="{BB962C8B-B14F-4D97-AF65-F5344CB8AC3E}">
        <p14:creationId xmlns:p14="http://schemas.microsoft.com/office/powerpoint/2010/main" val="2228617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rPr>
              <a:t>Darth Vader (Anakin Skywalker)</a:t>
            </a:r>
            <a:br>
              <a:rPr lang="en-US" b="1" dirty="0" smtClean="0">
                <a:effectLst/>
              </a:rPr>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effectLst/>
              </a:rPr>
              <a:t>Darth Vader is one of pop culture’s universally recognized figures. His respirator-enhanced breathing, massive frame, and intimidating armored costume, as well as his tendency to enforce discipline in the Imperial ranks by summary execution, combine to make him the </a:t>
            </a:r>
            <a:r>
              <a:rPr lang="en-US" dirty="0" err="1" smtClean="0">
                <a:effectLst/>
              </a:rPr>
              <a:t>baddest</a:t>
            </a:r>
            <a:r>
              <a:rPr lang="en-US" dirty="0" smtClean="0">
                <a:effectLst/>
              </a:rPr>
              <a:t> of cinematic bad guys. Voiced by James Earl Jones, Vader is a truly awesome presence onscreen, easily one of the most convincing monsters ever to menace a princess and her rescuers. </a:t>
            </a:r>
            <a:endParaRPr lang="en-US" dirty="0"/>
          </a:p>
        </p:txBody>
      </p:sp>
    </p:spTree>
    <p:extLst>
      <p:ext uri="{BB962C8B-B14F-4D97-AF65-F5344CB8AC3E}">
        <p14:creationId xmlns:p14="http://schemas.microsoft.com/office/powerpoint/2010/main" val="37962035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Vader</a:t>
            </a:r>
            <a:endParaRPr lang="en-US" dirty="0"/>
          </a:p>
        </p:txBody>
      </p:sp>
      <p:sp>
        <p:nvSpPr>
          <p:cNvPr id="3" name="Content Placeholder 2"/>
          <p:cNvSpPr>
            <a:spLocks noGrp="1"/>
          </p:cNvSpPr>
          <p:nvPr>
            <p:ph idx="1"/>
          </p:nvPr>
        </p:nvSpPr>
        <p:spPr/>
        <p:txBody>
          <a:bodyPr>
            <a:normAutofit fontScale="85000" lnSpcReduction="10000"/>
          </a:bodyPr>
          <a:lstStyle/>
          <a:p>
            <a:r>
              <a:rPr lang="en-US" dirty="0"/>
              <a:t>From the beginning, Vader represents the antithesis of the warmly human Ben Kenobi, who is full of wisdom and slow to anger but quick to defend others. Vader, on the other hand, lashes out casually at those who displease him, though he does so as if motivated by a cool, almost rational anger, rather than a raging fury. Vader’s conscious goal is to inspire fear wherever he goes and to use the anger and hatred this fear stirs up to control those around him. However, the surprising thing about Vader is that the monster turns out to be human after all.</a:t>
            </a:r>
          </a:p>
          <a:p>
            <a:endParaRPr lang="en-US" dirty="0"/>
          </a:p>
        </p:txBody>
      </p:sp>
    </p:spTree>
    <p:extLst>
      <p:ext uri="{BB962C8B-B14F-4D97-AF65-F5344CB8AC3E}">
        <p14:creationId xmlns:p14="http://schemas.microsoft.com/office/powerpoint/2010/main" val="3870600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1213008"/>
            <a:ext cx="7391400" cy="3539430"/>
          </a:xfrm>
          <a:prstGeom prst="rect">
            <a:avLst/>
          </a:prstGeom>
        </p:spPr>
        <p:txBody>
          <a:bodyPr wrap="square">
            <a:spAutoFit/>
          </a:bodyPr>
          <a:lstStyle/>
          <a:p>
            <a:r>
              <a:rPr lang="en-US" sz="3200" dirty="0" smtClean="0"/>
              <a:t>In many ways, Hollywood and the movie business as we now know it were created in the summer of 1977 with the extraordinary success of an unheralded movie by a director named George Lucas, titled simply Star Wars.</a:t>
            </a:r>
            <a:endParaRPr lang="en-US" sz="3200" dirty="0"/>
          </a:p>
        </p:txBody>
      </p:sp>
    </p:spTree>
    <p:extLst>
      <p:ext uri="{BB962C8B-B14F-4D97-AF65-F5344CB8AC3E}">
        <p14:creationId xmlns:p14="http://schemas.microsoft.com/office/powerpoint/2010/main" val="33725173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Darth Vader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effectLst/>
              </a:rPr>
              <a:t>For all of </a:t>
            </a:r>
            <a:r>
              <a:rPr lang="en-US" i="1" dirty="0" smtClean="0">
                <a:effectLst/>
              </a:rPr>
              <a:t>A New Hope</a:t>
            </a:r>
            <a:r>
              <a:rPr lang="en-US" dirty="0" smtClean="0">
                <a:effectLst/>
              </a:rPr>
              <a:t> and most of </a:t>
            </a:r>
            <a:r>
              <a:rPr lang="en-US" i="1" dirty="0" smtClean="0">
                <a:effectLst/>
              </a:rPr>
              <a:t>The Empire Strikes Back,</a:t>
            </a:r>
            <a:r>
              <a:rPr lang="en-US" dirty="0" smtClean="0">
                <a:effectLst/>
              </a:rPr>
              <a:t> Vader is a static character: the relentless foe of our heroes. At the end of </a:t>
            </a:r>
            <a:r>
              <a:rPr lang="en-US" i="1" dirty="0" smtClean="0">
                <a:effectLst/>
              </a:rPr>
              <a:t>Empire,</a:t>
            </a:r>
            <a:r>
              <a:rPr lang="en-US" dirty="0" smtClean="0">
                <a:effectLst/>
              </a:rPr>
              <a:t> however, comes the revelation that stunned twelve-year-old moviegoers everywhere in 1980—namely, that Vader is Luke’s father, whom Luke, up to that point, believed to have been slain by Vader himself. Much of the subsequent drama of </a:t>
            </a:r>
            <a:r>
              <a:rPr lang="en-US" i="1" dirty="0" smtClean="0">
                <a:effectLst/>
              </a:rPr>
              <a:t>Return of the Jedi</a:t>
            </a:r>
            <a:r>
              <a:rPr lang="en-US" dirty="0" smtClean="0">
                <a:effectLst/>
              </a:rPr>
              <a:t> hinges on Luke’s efforts to awaken the good that Luke believes, on rather little evidence, to be dormant within Vader’s soul</a:t>
            </a:r>
            <a:endParaRPr lang="en-US" dirty="0"/>
          </a:p>
        </p:txBody>
      </p:sp>
    </p:spTree>
    <p:extLst>
      <p:ext uri="{BB962C8B-B14F-4D97-AF65-F5344CB8AC3E}">
        <p14:creationId xmlns:p14="http://schemas.microsoft.com/office/powerpoint/2010/main" val="40443679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 Solo</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effectLst/>
              </a:rPr>
              <a:t>Han Solo, the brash smuggler captain with a heart of gold, is the character that made Harrison Ford Harrison Ford. Before Solo, Ford had appeared onscreen in supporting roles exclusively—after Solo, he was a bona fide star. Ford’s Han Solo is charismatic and sexy, the funniest character in </a:t>
            </a:r>
            <a:r>
              <a:rPr lang="en-US" i="1" dirty="0" smtClean="0">
                <a:effectLst/>
              </a:rPr>
              <a:t>A New Hope</a:t>
            </a:r>
            <a:r>
              <a:rPr lang="en-US" dirty="0" smtClean="0">
                <a:effectLst/>
              </a:rPr>
              <a:t>, and likable despite his apparent arrogance and selfishness. A major key to understanding Han’s character is the clue provided by his last name. Han is used to looking after only himself, with the </a:t>
            </a:r>
            <a:r>
              <a:rPr lang="en-US" dirty="0" err="1" smtClean="0">
                <a:effectLst/>
              </a:rPr>
              <a:t>Wookie</a:t>
            </a:r>
            <a:r>
              <a:rPr lang="en-US" dirty="0" smtClean="0">
                <a:effectLst/>
              </a:rPr>
              <a:t> Chewbacca as the lone exception to the rule. If Luke starts out as the romantic dreamer, still immature but eager, Han is the wised-up cynic, willing to fight but only in it for the money. </a:t>
            </a:r>
            <a:endParaRPr lang="en-US" dirty="0"/>
          </a:p>
        </p:txBody>
      </p:sp>
    </p:spTree>
    <p:extLst>
      <p:ext uri="{BB962C8B-B14F-4D97-AF65-F5344CB8AC3E}">
        <p14:creationId xmlns:p14="http://schemas.microsoft.com/office/powerpoint/2010/main" val="15146423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 Solo</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effectLst/>
              </a:rPr>
              <a:t>Solo is temperamental, something of a misfit, and distinctly untrustworthy in appearance. But over the course of the trilogy, Han, the quintessential loner, finds himself drawn into friendship with Luke, into a leadership position in the Rebellion, and into a romantic relationship with Leia.</a:t>
            </a:r>
          </a:p>
          <a:p>
            <a:r>
              <a:rPr lang="en-US" dirty="0" smtClean="0">
                <a:effectLst/>
              </a:rPr>
              <a:t>Throughout much of the trilogy, Solo tries to resist commitment, whether to a person or to a cause, but finds his instincts overruled by his affection. </a:t>
            </a:r>
          </a:p>
          <a:p>
            <a:endParaRPr lang="en-US" dirty="0"/>
          </a:p>
        </p:txBody>
      </p:sp>
    </p:spTree>
    <p:extLst>
      <p:ext uri="{BB962C8B-B14F-4D97-AF65-F5344CB8AC3E}">
        <p14:creationId xmlns:p14="http://schemas.microsoft.com/office/powerpoint/2010/main" val="12545342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rPr>
              <a:t>Princess Leia </a:t>
            </a:r>
            <a:r>
              <a:rPr lang="en-US" b="1" dirty="0" err="1" smtClean="0">
                <a:effectLst/>
              </a:rPr>
              <a:t>Organa</a:t>
            </a:r>
            <a:r>
              <a:rPr lang="en-US" b="1" dirty="0" smtClean="0">
                <a:effectLst/>
              </a:rPr>
              <a:t/>
            </a:r>
            <a:br>
              <a:rPr lang="en-US" b="1" dirty="0" smtClean="0">
                <a:effectLst/>
              </a:rPr>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effectLst/>
              </a:rPr>
              <a:t>Carrie Fisher was still a teenager when she was cast as Princess Leia, and George Lucas gets a lot of mileage, especially early in the trilogy, out of the contrast between Leia’s youthful, sweet appearance and her sharp tongue and forceful manner. Leia is a post-feminist sort of princess, equally comfortable firing a blaster or piloting a ship as she is conducting a medal ceremony. Toward the end of the trilogy, we also learn that Leia has the potential to become a Jedi, just like Luke. </a:t>
            </a:r>
            <a:endParaRPr lang="en-US" dirty="0"/>
          </a:p>
        </p:txBody>
      </p:sp>
    </p:spTree>
    <p:extLst>
      <p:ext uri="{BB962C8B-B14F-4D97-AF65-F5344CB8AC3E}">
        <p14:creationId xmlns:p14="http://schemas.microsoft.com/office/powerpoint/2010/main" val="13126671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Leia</a:t>
            </a:r>
            <a:endParaRPr lang="en-US" dirty="0"/>
          </a:p>
        </p:txBody>
      </p:sp>
      <p:sp>
        <p:nvSpPr>
          <p:cNvPr id="3" name="Content Placeholder 2"/>
          <p:cNvSpPr>
            <a:spLocks noGrp="1"/>
          </p:cNvSpPr>
          <p:nvPr>
            <p:ph idx="1"/>
          </p:nvPr>
        </p:nvSpPr>
        <p:spPr/>
        <p:txBody>
          <a:bodyPr>
            <a:noAutofit/>
          </a:bodyPr>
          <a:lstStyle/>
          <a:p>
            <a:r>
              <a:rPr lang="en-US" sz="1800" dirty="0"/>
              <a:t>Leia is a Senator, a princess, and a leader of the Rebel Alliance, and her devotion to duty and to the cause of freedom is one of her defining characteristics. This devotion prevents Leia from acknowledging to Han her growing love for him, and it even prevents her from admitting it to herself. Leia tells Han that he is needed as a leader and a pilot, but never that she needs him herself. Han, of course, tries to goad an admission out of her, but his efforts only cause her to bottle up her feelings even more, though she does make some efforts to inspire jealousy in Han by kissing Luke (before she learns that they are brother and sister). Leia finally tells Han that she loves him, just when it is almost too late and he is about to be frozen alive.</a:t>
            </a:r>
          </a:p>
          <a:p>
            <a:endParaRPr lang="en-US" sz="1800" dirty="0"/>
          </a:p>
        </p:txBody>
      </p:sp>
    </p:spTree>
    <p:extLst>
      <p:ext uri="{BB962C8B-B14F-4D97-AF65-F5344CB8AC3E}">
        <p14:creationId xmlns:p14="http://schemas.microsoft.com/office/powerpoint/2010/main" val="3024690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effectLst/>
              </a:rPr>
              <a:t>Star Wars</a:t>
            </a:r>
            <a:r>
              <a:rPr lang="en-US" b="1" dirty="0" smtClean="0">
                <a:effectLst/>
              </a:rPr>
              <a:t>: A Cultural Phenomenon</a:t>
            </a:r>
            <a:br>
              <a:rPr lang="en-US" b="1" dirty="0" smtClean="0">
                <a:effectLst/>
              </a:rPr>
            </a:br>
            <a:endParaRPr lang="en-US" dirty="0"/>
          </a:p>
        </p:txBody>
      </p:sp>
      <p:sp>
        <p:nvSpPr>
          <p:cNvPr id="3" name="Content Placeholder 2"/>
          <p:cNvSpPr>
            <a:spLocks noGrp="1"/>
          </p:cNvSpPr>
          <p:nvPr>
            <p:ph idx="1"/>
          </p:nvPr>
        </p:nvSpPr>
        <p:spPr/>
        <p:txBody>
          <a:bodyPr/>
          <a:lstStyle/>
          <a:p>
            <a:r>
              <a:rPr lang="en-US" dirty="0" smtClean="0">
                <a:effectLst/>
              </a:rPr>
              <a:t>achieved a level of recognition in American and worldwide culture rivaled only by such classics as </a:t>
            </a:r>
            <a:r>
              <a:rPr lang="en-US" i="1" dirty="0" smtClean="0">
                <a:effectLst/>
              </a:rPr>
              <a:t>The Wizard of Oz</a:t>
            </a:r>
            <a:r>
              <a:rPr lang="en-US" dirty="0" smtClean="0">
                <a:effectLst/>
              </a:rPr>
              <a:t> (1939) and </a:t>
            </a:r>
            <a:r>
              <a:rPr lang="en-US" i="1" dirty="0" smtClean="0">
                <a:effectLst/>
              </a:rPr>
              <a:t>Gone With the Wind </a:t>
            </a:r>
            <a:r>
              <a:rPr lang="en-US" dirty="0" smtClean="0">
                <a:effectLst/>
              </a:rPr>
              <a:t>(1939)</a:t>
            </a:r>
          </a:p>
          <a:p>
            <a:r>
              <a:rPr lang="en-US" i="1" dirty="0" smtClean="0">
                <a:effectLst/>
              </a:rPr>
              <a:t>Star Wars</a:t>
            </a:r>
            <a:r>
              <a:rPr lang="en-US" dirty="0" smtClean="0">
                <a:effectLst/>
              </a:rPr>
              <a:t> films were throwbacks to this earlier era of resplendent production values, epic scope, and the pursuit of sheer entertainment.</a:t>
            </a:r>
          </a:p>
          <a:p>
            <a:endParaRPr lang="en-US" dirty="0"/>
          </a:p>
        </p:txBody>
      </p:sp>
    </p:spTree>
    <p:extLst>
      <p:ext uri="{BB962C8B-B14F-4D97-AF65-F5344CB8AC3E}">
        <p14:creationId xmlns:p14="http://schemas.microsoft.com/office/powerpoint/2010/main" val="37845293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effectLst/>
              </a:rPr>
              <a:t>Another remarkable aspect of the </a:t>
            </a:r>
            <a:r>
              <a:rPr lang="en-US" i="1" dirty="0" smtClean="0">
                <a:effectLst/>
              </a:rPr>
              <a:t>Star Wars</a:t>
            </a:r>
            <a:r>
              <a:rPr lang="en-US" dirty="0" smtClean="0">
                <a:effectLst/>
              </a:rPr>
              <a:t> phenomenon that continues to influence the movie business today is the aggressiveness and pervasiveness with which the films were marketed</a:t>
            </a:r>
          </a:p>
          <a:p>
            <a:r>
              <a:rPr lang="en-US" dirty="0" smtClean="0">
                <a:effectLst/>
              </a:rPr>
              <a:t>. When President Ronald Reagan proposed a space-based missile defense program in the 1980s, it was officially called the Strategic Defense Initiative, or SDI—but the program was universally known, to friend and foe alike, as the “Star Wars” program</a:t>
            </a:r>
            <a:endParaRPr lang="en-US" dirty="0"/>
          </a:p>
        </p:txBody>
      </p:sp>
    </p:spTree>
    <p:extLst>
      <p:ext uri="{BB962C8B-B14F-4D97-AF65-F5344CB8AC3E}">
        <p14:creationId xmlns:p14="http://schemas.microsoft.com/office/powerpoint/2010/main" val="35745966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a:t>
            </a:r>
            <a:endParaRPr lang="en-US" dirty="0"/>
          </a:p>
        </p:txBody>
      </p:sp>
      <p:sp>
        <p:nvSpPr>
          <p:cNvPr id="3" name="Content Placeholder 2"/>
          <p:cNvSpPr>
            <a:spLocks noGrp="1"/>
          </p:cNvSpPr>
          <p:nvPr>
            <p:ph idx="1"/>
          </p:nvPr>
        </p:nvSpPr>
        <p:spPr/>
        <p:txBody>
          <a:bodyPr/>
          <a:lstStyle/>
          <a:p>
            <a:r>
              <a:rPr lang="en-US" dirty="0" smtClean="0">
                <a:effectLst/>
              </a:rPr>
              <a:t>Reagan also made a famous speech at the height of the cold war in which he identified the Soviet Union as “an Evil Empire,” and even if he wasn’t thinking of Darth Vader and </a:t>
            </a:r>
            <a:r>
              <a:rPr lang="en-US" dirty="0" err="1" smtClean="0">
                <a:effectLst/>
              </a:rPr>
              <a:t>stormtroopers</a:t>
            </a:r>
            <a:r>
              <a:rPr lang="en-US" dirty="0" smtClean="0">
                <a:effectLst/>
              </a:rPr>
              <a:t> at the time, everybody else was.</a:t>
            </a:r>
          </a:p>
          <a:p>
            <a:r>
              <a:rPr lang="en-US" dirty="0" smtClean="0">
                <a:effectLst/>
              </a:rPr>
              <a:t>“Darth Vader” became an instant synonym for an evil boss or high school principal</a:t>
            </a:r>
            <a:endParaRPr lang="en-US" dirty="0"/>
          </a:p>
        </p:txBody>
      </p:sp>
    </p:spTree>
    <p:extLst>
      <p:ext uri="{BB962C8B-B14F-4D97-AF65-F5344CB8AC3E}">
        <p14:creationId xmlns:p14="http://schemas.microsoft.com/office/powerpoint/2010/main" val="12845381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a:t>
            </a:r>
            <a:endParaRPr lang="en-US" dirty="0"/>
          </a:p>
        </p:txBody>
      </p:sp>
      <p:sp>
        <p:nvSpPr>
          <p:cNvPr id="3" name="Content Placeholder 2"/>
          <p:cNvSpPr>
            <a:spLocks noGrp="1"/>
          </p:cNvSpPr>
          <p:nvPr>
            <p:ph idx="1"/>
          </p:nvPr>
        </p:nvSpPr>
        <p:spPr/>
        <p:txBody>
          <a:bodyPr/>
          <a:lstStyle/>
          <a:p>
            <a:r>
              <a:rPr lang="en-US" dirty="0" smtClean="0">
                <a:effectLst/>
              </a:rPr>
              <a:t>With cultural phenomena come cultural myths. The famous line “Luke, I am your father” does not actually exist—the actual line is “No, </a:t>
            </a:r>
            <a:r>
              <a:rPr lang="en-US" i="1" dirty="0" smtClean="0">
                <a:effectLst/>
              </a:rPr>
              <a:t>I</a:t>
            </a:r>
            <a:r>
              <a:rPr lang="en-US" dirty="0" smtClean="0">
                <a:effectLst/>
              </a:rPr>
              <a:t> am your father,” and is perhaps the most misheard movie line since the nonexistent “Play it again, Sam” from </a:t>
            </a:r>
            <a:r>
              <a:rPr lang="en-US" i="1" dirty="0" smtClean="0">
                <a:effectLst/>
              </a:rPr>
              <a:t>Casablanca</a:t>
            </a:r>
            <a:r>
              <a:rPr lang="en-US" dirty="0" smtClean="0">
                <a:effectLst/>
              </a:rPr>
              <a:t> (1942).</a:t>
            </a:r>
          </a:p>
          <a:p>
            <a:endParaRPr lang="en-US" dirty="0"/>
          </a:p>
        </p:txBody>
      </p:sp>
    </p:spTree>
    <p:extLst>
      <p:ext uri="{BB962C8B-B14F-4D97-AF65-F5344CB8AC3E}">
        <p14:creationId xmlns:p14="http://schemas.microsoft.com/office/powerpoint/2010/main" val="42637277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Genre – </a:t>
            </a:r>
            <a:r>
              <a:rPr lang="en-US" dirty="0" err="1" smtClean="0"/>
              <a:t>Sci</a:t>
            </a:r>
            <a:r>
              <a:rPr lang="en-US" dirty="0" smtClean="0"/>
              <a:t> Fi?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effectLst/>
              </a:rPr>
              <a:t>old science fiction and adventure serials</a:t>
            </a:r>
          </a:p>
          <a:p>
            <a:r>
              <a:rPr lang="en-US" dirty="0" smtClean="0">
                <a:effectLst/>
              </a:rPr>
              <a:t>long, scrolling explanatory text, he is clearly trying to evoke that same sense of being thrown into the middle of the action.</a:t>
            </a:r>
          </a:p>
          <a:p>
            <a:r>
              <a:rPr lang="en-US" dirty="0" smtClean="0">
                <a:effectLst/>
              </a:rPr>
              <a:t>The genre that seemed to offer the best combination of high adventure, expansive setting, and classic characters was the western, a genre that includes both serial shoot-’</a:t>
            </a:r>
            <a:r>
              <a:rPr lang="en-US" dirty="0" err="1" smtClean="0">
                <a:effectLst/>
              </a:rPr>
              <a:t>em</a:t>
            </a:r>
            <a:r>
              <a:rPr lang="en-US" dirty="0" smtClean="0">
                <a:effectLst/>
              </a:rPr>
              <a:t>-up adventures and epic tales set in a grand landscape.</a:t>
            </a:r>
            <a:endParaRPr lang="en-US" dirty="0"/>
          </a:p>
        </p:txBody>
      </p:sp>
    </p:spTree>
    <p:extLst>
      <p:ext uri="{BB962C8B-B14F-4D97-AF65-F5344CB8AC3E}">
        <p14:creationId xmlns:p14="http://schemas.microsoft.com/office/powerpoint/2010/main" val="358942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“Star War” so Important?</a:t>
            </a:r>
            <a:endParaRPr lang="en-US" dirty="0"/>
          </a:p>
        </p:txBody>
      </p:sp>
      <p:sp>
        <p:nvSpPr>
          <p:cNvPr id="3" name="Content Placeholder 2"/>
          <p:cNvSpPr>
            <a:spLocks noGrp="1"/>
          </p:cNvSpPr>
          <p:nvPr>
            <p:ph idx="1"/>
          </p:nvPr>
        </p:nvSpPr>
        <p:spPr/>
        <p:txBody>
          <a:bodyPr/>
          <a:lstStyle/>
          <a:p>
            <a:r>
              <a:rPr lang="en-US" dirty="0" smtClean="0">
                <a:effectLst/>
              </a:rPr>
              <a:t>eye-popping, special-effects-driven visuals</a:t>
            </a:r>
          </a:p>
          <a:p>
            <a:r>
              <a:rPr lang="en-US" dirty="0" smtClean="0">
                <a:effectLst/>
              </a:rPr>
              <a:t>the epic scale of the sci-fi plot; </a:t>
            </a:r>
          </a:p>
          <a:p>
            <a:r>
              <a:rPr lang="en-US" dirty="0" smtClean="0">
                <a:effectLst/>
              </a:rPr>
              <a:t>the abundance of nonhuman characters</a:t>
            </a:r>
          </a:p>
          <a:p>
            <a:r>
              <a:rPr lang="en-US" dirty="0" smtClean="0">
                <a:effectLst/>
              </a:rPr>
              <a:t>the massive merchandizing tie-ins (toys, clothes, fast food, etc.)</a:t>
            </a:r>
          </a:p>
          <a:p>
            <a:r>
              <a:rPr lang="en-US" dirty="0" smtClean="0">
                <a:effectLst/>
              </a:rPr>
              <a:t>now seem simply a standard part of how movies are made</a:t>
            </a:r>
            <a:endParaRPr lang="en-US" dirty="0"/>
          </a:p>
        </p:txBody>
      </p:sp>
    </p:spTree>
    <p:extLst>
      <p:ext uri="{BB962C8B-B14F-4D97-AF65-F5344CB8AC3E}">
        <p14:creationId xmlns:p14="http://schemas.microsoft.com/office/powerpoint/2010/main" val="5424142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Western?</a:t>
            </a:r>
            <a:endParaRPr lang="en-US" dirty="0"/>
          </a:p>
        </p:txBody>
      </p:sp>
      <p:sp>
        <p:nvSpPr>
          <p:cNvPr id="3" name="Content Placeholder 2"/>
          <p:cNvSpPr>
            <a:spLocks noGrp="1"/>
          </p:cNvSpPr>
          <p:nvPr>
            <p:ph idx="1"/>
          </p:nvPr>
        </p:nvSpPr>
        <p:spPr/>
        <p:txBody>
          <a:bodyPr/>
          <a:lstStyle/>
          <a:p>
            <a:r>
              <a:rPr lang="en-US" dirty="0" smtClean="0">
                <a:effectLst/>
              </a:rPr>
              <a:t>Han Solo himself bears a strong resemblance to the classic western gun-for-hire, with Chewbacca, perhaps, standing in for the sidekick. And of course there is a strong whiff of the black-hat/white-hat morality of a generic western in the opposed figures of Luke and Darth Vader, especially in the earlier parts of the trilogy. </a:t>
            </a:r>
            <a:endParaRPr lang="en-US" dirty="0"/>
          </a:p>
        </p:txBody>
      </p:sp>
    </p:spTree>
    <p:extLst>
      <p:ext uri="{BB962C8B-B14F-4D97-AF65-F5344CB8AC3E}">
        <p14:creationId xmlns:p14="http://schemas.microsoft.com/office/powerpoint/2010/main" val="22806776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Movies?</a:t>
            </a:r>
            <a:endParaRPr lang="en-US" dirty="0"/>
          </a:p>
        </p:txBody>
      </p:sp>
      <p:sp>
        <p:nvSpPr>
          <p:cNvPr id="3" name="Content Placeholder 2"/>
          <p:cNvSpPr>
            <a:spLocks noGrp="1"/>
          </p:cNvSpPr>
          <p:nvPr>
            <p:ph idx="1"/>
          </p:nvPr>
        </p:nvSpPr>
        <p:spPr/>
        <p:txBody>
          <a:bodyPr/>
          <a:lstStyle/>
          <a:p>
            <a:r>
              <a:rPr lang="en-US" dirty="0" smtClean="0">
                <a:effectLst/>
              </a:rPr>
              <a:t>the dogfights and radio chatter of Hollywood fighter-pilot flicks.</a:t>
            </a:r>
          </a:p>
          <a:p>
            <a:endParaRPr lang="en-US" dirty="0"/>
          </a:p>
        </p:txBody>
      </p:sp>
    </p:spTree>
    <p:extLst>
      <p:ext uri="{BB962C8B-B14F-4D97-AF65-F5344CB8AC3E}">
        <p14:creationId xmlns:p14="http://schemas.microsoft.com/office/powerpoint/2010/main" val="39500606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rPr>
              <a:t>Special Effects</a:t>
            </a:r>
            <a:br>
              <a:rPr lang="en-US" b="1" dirty="0" smtClean="0">
                <a:effectLst/>
              </a:rPr>
            </a:br>
            <a:endParaRPr lang="en-US" dirty="0"/>
          </a:p>
        </p:txBody>
      </p:sp>
      <p:sp>
        <p:nvSpPr>
          <p:cNvPr id="3" name="Content Placeholder 2"/>
          <p:cNvSpPr>
            <a:spLocks noGrp="1"/>
          </p:cNvSpPr>
          <p:nvPr>
            <p:ph idx="1"/>
          </p:nvPr>
        </p:nvSpPr>
        <p:spPr/>
        <p:txBody>
          <a:bodyPr/>
          <a:lstStyle/>
          <a:p>
            <a:r>
              <a:rPr lang="en-US" dirty="0" smtClean="0">
                <a:effectLst/>
              </a:rPr>
              <a:t>digital matte painting </a:t>
            </a:r>
          </a:p>
          <a:p>
            <a:r>
              <a:rPr lang="en-US" dirty="0" smtClean="0">
                <a:effectLst/>
              </a:rPr>
              <a:t>blue screens (when the actors perform before an empty screen only to be edited into a painted or filmed background later on)</a:t>
            </a:r>
          </a:p>
          <a:p>
            <a:r>
              <a:rPr lang="en-US" dirty="0" smtClean="0">
                <a:effectLst/>
              </a:rPr>
              <a:t>stop-motion animation</a:t>
            </a:r>
          </a:p>
          <a:p>
            <a:r>
              <a:rPr lang="en-US" dirty="0" smtClean="0">
                <a:effectLst/>
              </a:rPr>
              <a:t>computer-generated images</a:t>
            </a:r>
            <a:endParaRPr lang="en-US" dirty="0"/>
          </a:p>
        </p:txBody>
      </p:sp>
    </p:spTree>
    <p:extLst>
      <p:ext uri="{BB962C8B-B14F-4D97-AF65-F5344CB8AC3E}">
        <p14:creationId xmlns:p14="http://schemas.microsoft.com/office/powerpoint/2010/main" val="2534575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Effects/Visual Design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effectLst/>
              </a:rPr>
              <a:t>Practically every frame of a </a:t>
            </a:r>
            <a:r>
              <a:rPr lang="en-US" i="1" dirty="0" smtClean="0">
                <a:effectLst/>
              </a:rPr>
              <a:t>Star Wars</a:t>
            </a:r>
            <a:r>
              <a:rPr lang="en-US" dirty="0" smtClean="0">
                <a:effectLst/>
              </a:rPr>
              <a:t> film has some sort of effect added in, whether as part of the main action or merely in the background. </a:t>
            </a:r>
          </a:p>
          <a:p>
            <a:r>
              <a:rPr lang="en-US" dirty="0" smtClean="0">
                <a:effectLst/>
              </a:rPr>
              <a:t>latest high-tech effects with classic Hollywood techniques, such as elaborate creature costumes and even puppetry. </a:t>
            </a:r>
            <a:r>
              <a:rPr lang="en-US" i="1" dirty="0" smtClean="0">
                <a:effectLst/>
              </a:rPr>
              <a:t>Yoda, for example, is performed and voiced by the master puppeteer Frank Oz, who worked for years with Jim Henson’s Muppets.</a:t>
            </a:r>
          </a:p>
          <a:p>
            <a:endParaRPr lang="en-US" dirty="0"/>
          </a:p>
        </p:txBody>
      </p:sp>
    </p:spTree>
    <p:extLst>
      <p:ext uri="{BB962C8B-B14F-4D97-AF65-F5344CB8AC3E}">
        <p14:creationId xmlns:p14="http://schemas.microsoft.com/office/powerpoint/2010/main" val="24318047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Uniqueness…</a:t>
            </a:r>
            <a:endParaRPr lang="en-US" dirty="0"/>
          </a:p>
        </p:txBody>
      </p:sp>
      <p:sp>
        <p:nvSpPr>
          <p:cNvPr id="3" name="Content Placeholder 2"/>
          <p:cNvSpPr>
            <a:spLocks noGrp="1"/>
          </p:cNvSpPr>
          <p:nvPr>
            <p:ph idx="1"/>
          </p:nvPr>
        </p:nvSpPr>
        <p:spPr/>
        <p:txBody>
          <a:bodyPr/>
          <a:lstStyle/>
          <a:p>
            <a:r>
              <a:rPr lang="en-US" dirty="0" smtClean="0">
                <a:effectLst/>
              </a:rPr>
              <a:t>A typical scene in the trilogy could feature a relatively normal-looking actor interacting with another actor in costume, with another being operated by an off-screen puppeteer, and with yet another who was added in later with a computer—while the scene itself takes place before a matte painting giving the illusion of an alien landscape.</a:t>
            </a:r>
            <a:endParaRPr lang="en-US" dirty="0"/>
          </a:p>
        </p:txBody>
      </p:sp>
    </p:spTree>
    <p:extLst>
      <p:ext uri="{BB962C8B-B14F-4D97-AF65-F5344CB8AC3E}">
        <p14:creationId xmlns:p14="http://schemas.microsoft.com/office/powerpoint/2010/main" val="38974069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Critics</a:t>
            </a:r>
            <a:endParaRPr lang="en-US" dirty="0"/>
          </a:p>
        </p:txBody>
      </p:sp>
      <p:sp>
        <p:nvSpPr>
          <p:cNvPr id="3" name="Content Placeholder 2"/>
          <p:cNvSpPr>
            <a:spLocks noGrp="1"/>
          </p:cNvSpPr>
          <p:nvPr>
            <p:ph idx="1"/>
          </p:nvPr>
        </p:nvSpPr>
        <p:spPr/>
        <p:txBody>
          <a:bodyPr/>
          <a:lstStyle/>
          <a:p>
            <a:r>
              <a:rPr lang="en-US" dirty="0" smtClean="0">
                <a:effectLst/>
              </a:rPr>
              <a:t>there have been those who have condemned the films as little more than eye-candy or as coldly technological artifacts with a lot of spectacle but little in the way of true wonder</a:t>
            </a:r>
            <a:endParaRPr lang="en-US" dirty="0"/>
          </a:p>
        </p:txBody>
      </p:sp>
    </p:spTree>
    <p:extLst>
      <p:ext uri="{BB962C8B-B14F-4D97-AF65-F5344CB8AC3E}">
        <p14:creationId xmlns:p14="http://schemas.microsoft.com/office/powerpoint/2010/main" val="39864142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Lucas continues to improve</a:t>
            </a:r>
            <a:endParaRPr lang="en-US" dirty="0"/>
          </a:p>
        </p:txBody>
      </p:sp>
      <p:sp>
        <p:nvSpPr>
          <p:cNvPr id="3" name="Content Placeholder 2"/>
          <p:cNvSpPr>
            <a:spLocks noGrp="1"/>
          </p:cNvSpPr>
          <p:nvPr>
            <p:ph idx="1"/>
          </p:nvPr>
        </p:nvSpPr>
        <p:spPr/>
        <p:txBody>
          <a:bodyPr/>
          <a:lstStyle/>
          <a:p>
            <a:r>
              <a:rPr lang="en-US" dirty="0" smtClean="0">
                <a:effectLst/>
              </a:rPr>
              <a:t>As the technology has improved, Lucas has continued to tinker with the films, adding more creatures and more detail to the backgrounds and even reshooting certain scenes to get them closer to his ideal vision. </a:t>
            </a:r>
            <a:endParaRPr lang="en-US" dirty="0"/>
          </a:p>
        </p:txBody>
      </p:sp>
    </p:spTree>
    <p:extLst>
      <p:ext uri="{BB962C8B-B14F-4D97-AF65-F5344CB8AC3E}">
        <p14:creationId xmlns:p14="http://schemas.microsoft.com/office/powerpoint/2010/main" val="32596572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Facts</a:t>
            </a:r>
            <a:endParaRPr lang="en-US" dirty="0"/>
          </a:p>
        </p:txBody>
      </p:sp>
      <p:sp>
        <p:nvSpPr>
          <p:cNvPr id="3" name="Content Placeholder 2"/>
          <p:cNvSpPr>
            <a:spLocks noGrp="1"/>
          </p:cNvSpPr>
          <p:nvPr>
            <p:ph idx="1"/>
          </p:nvPr>
        </p:nvSpPr>
        <p:spPr/>
        <p:txBody>
          <a:bodyPr>
            <a:normAutofit/>
          </a:bodyPr>
          <a:lstStyle/>
          <a:p>
            <a:pPr marL="0" indent="0">
              <a:buNone/>
            </a:pPr>
            <a:endParaRPr lang="en-US" b="1" dirty="0" smtClean="0">
              <a:effectLst/>
            </a:endParaRPr>
          </a:p>
          <a:p>
            <a:r>
              <a:rPr lang="en-US" b="1" dirty="0" smtClean="0">
                <a:effectLst/>
              </a:rPr>
              <a:t>full titles</a:t>
            </a:r>
            <a:r>
              <a:rPr lang="en-US" dirty="0" smtClean="0">
                <a:effectLst/>
              </a:rPr>
              <a:t> </a:t>
            </a:r>
          </a:p>
          <a:p>
            <a:r>
              <a:rPr lang="en-US" dirty="0" smtClean="0">
                <a:effectLst/>
              </a:rPr>
              <a:t> ·  </a:t>
            </a:r>
            <a:r>
              <a:rPr lang="en-US" i="1" dirty="0" smtClean="0">
                <a:effectLst/>
              </a:rPr>
              <a:t>Star Wars Episode IV: A New Hope</a:t>
            </a:r>
            <a:r>
              <a:rPr lang="en-US" dirty="0" smtClean="0">
                <a:effectLst/>
              </a:rPr>
              <a:t> </a:t>
            </a:r>
          </a:p>
          <a:p>
            <a:r>
              <a:rPr lang="en-US" dirty="0" smtClean="0">
                <a:effectLst/>
              </a:rPr>
              <a:t> ·  </a:t>
            </a:r>
            <a:r>
              <a:rPr lang="en-US" i="1" dirty="0" smtClean="0">
                <a:effectLst/>
              </a:rPr>
              <a:t>Star Wars Episode V: The Empire Strikes Back</a:t>
            </a:r>
            <a:r>
              <a:rPr lang="en-US" dirty="0" smtClean="0">
                <a:effectLst/>
              </a:rPr>
              <a:t> </a:t>
            </a:r>
          </a:p>
          <a:p>
            <a:r>
              <a:rPr lang="en-US" dirty="0" smtClean="0">
                <a:effectLst/>
              </a:rPr>
              <a:t> ·  </a:t>
            </a:r>
            <a:r>
              <a:rPr lang="en-US" i="1" dirty="0" smtClean="0">
                <a:effectLst/>
              </a:rPr>
              <a:t>Star Wars Episode VI: Return of the Jedi</a:t>
            </a:r>
            <a:r>
              <a:rPr lang="en-US" dirty="0" smtClean="0">
                <a:effectLst/>
              </a:rPr>
              <a:t> </a:t>
            </a:r>
          </a:p>
          <a:p>
            <a:endParaRPr lang="en-US" dirty="0"/>
          </a:p>
        </p:txBody>
      </p:sp>
    </p:spTree>
    <p:extLst>
      <p:ext uri="{BB962C8B-B14F-4D97-AF65-F5344CB8AC3E}">
        <p14:creationId xmlns:p14="http://schemas.microsoft.com/office/powerpoint/2010/main" val="584934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Directors</a:t>
            </a:r>
            <a:endParaRPr lang="en-US" dirty="0"/>
          </a:p>
        </p:txBody>
      </p:sp>
      <p:sp>
        <p:nvSpPr>
          <p:cNvPr id="3" name="Content Placeholder 2"/>
          <p:cNvSpPr>
            <a:spLocks noGrp="1"/>
          </p:cNvSpPr>
          <p:nvPr>
            <p:ph idx="1"/>
          </p:nvPr>
        </p:nvSpPr>
        <p:spPr/>
        <p:txBody>
          <a:bodyPr/>
          <a:lstStyle/>
          <a:p>
            <a:pPr marL="0" indent="0">
              <a:buNone/>
            </a:pPr>
            <a:r>
              <a:rPr lang="en-US" dirty="0" smtClean="0">
                <a:effectLst/>
              </a:rPr>
              <a:t> </a:t>
            </a:r>
          </a:p>
          <a:p>
            <a:r>
              <a:rPr lang="en-US" dirty="0" smtClean="0">
                <a:effectLst/>
              </a:rPr>
              <a:t> ·  </a:t>
            </a:r>
            <a:r>
              <a:rPr lang="en-US" i="1" dirty="0" smtClean="0">
                <a:effectLst/>
              </a:rPr>
              <a:t>A New Hope</a:t>
            </a:r>
            <a:r>
              <a:rPr lang="en-US" dirty="0" smtClean="0">
                <a:effectLst/>
              </a:rPr>
              <a:t>: George Lucas</a:t>
            </a:r>
          </a:p>
          <a:p>
            <a:r>
              <a:rPr lang="en-US" dirty="0" smtClean="0">
                <a:effectLst/>
              </a:rPr>
              <a:t> ·  </a:t>
            </a:r>
            <a:r>
              <a:rPr lang="en-US" i="1" dirty="0" smtClean="0">
                <a:effectLst/>
              </a:rPr>
              <a:t>The Empire Strikes Back</a:t>
            </a:r>
            <a:r>
              <a:rPr lang="en-US" dirty="0" smtClean="0">
                <a:effectLst/>
              </a:rPr>
              <a:t>:</a:t>
            </a:r>
            <a:r>
              <a:rPr lang="en-US" i="1" dirty="0" smtClean="0">
                <a:effectLst/>
              </a:rPr>
              <a:t> </a:t>
            </a:r>
            <a:r>
              <a:rPr lang="en-US" dirty="0" smtClean="0">
                <a:effectLst/>
              </a:rPr>
              <a:t>Irvin </a:t>
            </a:r>
            <a:r>
              <a:rPr lang="en-US" dirty="0" err="1" smtClean="0">
                <a:effectLst/>
              </a:rPr>
              <a:t>Kershner</a:t>
            </a:r>
            <a:endParaRPr lang="en-US" dirty="0" smtClean="0">
              <a:effectLst/>
            </a:endParaRPr>
          </a:p>
          <a:p>
            <a:r>
              <a:rPr lang="en-US" dirty="0" smtClean="0">
                <a:effectLst/>
              </a:rPr>
              <a:t> ·  </a:t>
            </a:r>
            <a:r>
              <a:rPr lang="en-US" i="1" dirty="0" smtClean="0">
                <a:effectLst/>
              </a:rPr>
              <a:t>Return of the Jedi</a:t>
            </a:r>
            <a:r>
              <a:rPr lang="en-US" dirty="0" smtClean="0">
                <a:effectLst/>
              </a:rPr>
              <a:t>: Richard Marquand</a:t>
            </a:r>
          </a:p>
          <a:p>
            <a:endParaRPr lang="en-US" dirty="0"/>
          </a:p>
        </p:txBody>
      </p:sp>
    </p:spTree>
    <p:extLst>
      <p:ext uri="{BB962C8B-B14F-4D97-AF65-F5344CB8AC3E}">
        <p14:creationId xmlns:p14="http://schemas.microsoft.com/office/powerpoint/2010/main" val="5185482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Actors</a:t>
            </a: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Rectangle 3"/>
          <p:cNvSpPr/>
          <p:nvPr/>
        </p:nvSpPr>
        <p:spPr>
          <a:xfrm>
            <a:off x="2286000" y="2413338"/>
            <a:ext cx="4572000" cy="3416320"/>
          </a:xfrm>
          <a:prstGeom prst="rect">
            <a:avLst/>
          </a:prstGeom>
        </p:spPr>
        <p:txBody>
          <a:bodyPr>
            <a:spAutoFit/>
          </a:bodyPr>
          <a:lstStyle/>
          <a:p>
            <a:r>
              <a:rPr lang="en-US" sz="2400" b="1" dirty="0" smtClean="0">
                <a:effectLst/>
              </a:rPr>
              <a:t>leading actors/actresses</a:t>
            </a:r>
            <a:r>
              <a:rPr lang="en-US" sz="2400" dirty="0" smtClean="0">
                <a:effectLst/>
              </a:rPr>
              <a:t> · Carrie Fisher, Harrison Ford, Mark Hamill</a:t>
            </a:r>
          </a:p>
          <a:p>
            <a:r>
              <a:rPr lang="en-US" sz="2400" b="1" dirty="0" smtClean="0">
                <a:effectLst/>
              </a:rPr>
              <a:t>supporting actors/actresses</a:t>
            </a:r>
            <a:r>
              <a:rPr lang="en-US" sz="2400" dirty="0" smtClean="0">
                <a:effectLst/>
              </a:rPr>
              <a:t> · Kenny Baker, Peter Cushing, Anthony Daniels, Alec Guinness, James Earl Jones (voice), Peter Mayhew, Ian </a:t>
            </a:r>
            <a:r>
              <a:rPr lang="en-US" sz="2400" dirty="0" err="1" smtClean="0">
                <a:effectLst/>
              </a:rPr>
              <a:t>McDiarmid</a:t>
            </a:r>
            <a:r>
              <a:rPr lang="en-US" sz="2400" dirty="0" smtClean="0">
                <a:effectLst/>
              </a:rPr>
              <a:t>, Frank Oz, David Prowse, Billy Dee Williams</a:t>
            </a:r>
          </a:p>
        </p:txBody>
      </p:sp>
    </p:spTree>
    <p:extLst>
      <p:ext uri="{BB962C8B-B14F-4D97-AF65-F5344CB8AC3E}">
        <p14:creationId xmlns:p14="http://schemas.microsoft.com/office/powerpoint/2010/main" val="1278643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overview</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effectLst/>
              </a:rPr>
              <a:t>Episode IV: A New Hope</a:t>
            </a:r>
          </a:p>
          <a:p>
            <a:r>
              <a:rPr lang="en-US" dirty="0" smtClean="0">
                <a:effectLst/>
              </a:rPr>
              <a:t>Far off in a distant galaxy, the starship belonging to Princess Leia, a young member of the Imperial Senate, is intercepted in the course of a secret mission by a massive Imperial Star Destroyer. An imperial boarding party blasts its way onto the captured vessel, and after a fierce firefight the crew of Leia’s ship is subdued. The dark, forbidding figure of Darth Vader appears, brutally interrogating the crew and ordering his </a:t>
            </a:r>
            <a:r>
              <a:rPr lang="en-US" dirty="0" err="1" smtClean="0">
                <a:effectLst/>
              </a:rPr>
              <a:t>stormtroopers</a:t>
            </a:r>
            <a:r>
              <a:rPr lang="en-US" dirty="0" smtClean="0">
                <a:effectLst/>
              </a:rPr>
              <a:t> to search the ship for the secret documents he believes it is carrying: the technical readouts for the Empire’s mightiest weapon—a planet-sized battle station called the Death Star. </a:t>
            </a:r>
            <a:endParaRPr lang="en-US" dirty="0"/>
          </a:p>
        </p:txBody>
      </p:sp>
    </p:spTree>
    <p:extLst>
      <p:ext uri="{BB962C8B-B14F-4D97-AF65-F5344CB8AC3E}">
        <p14:creationId xmlns:p14="http://schemas.microsoft.com/office/powerpoint/2010/main" val="16716963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Facts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effectLst/>
              </a:rPr>
              <a:t>type of work</a:t>
            </a:r>
            <a:r>
              <a:rPr lang="en-US" dirty="0" smtClean="0">
                <a:effectLst/>
              </a:rPr>
              <a:t> · Feature film</a:t>
            </a:r>
          </a:p>
          <a:p>
            <a:r>
              <a:rPr lang="en-US" b="1" dirty="0" smtClean="0">
                <a:effectLst/>
              </a:rPr>
              <a:t>genre</a:t>
            </a:r>
            <a:r>
              <a:rPr lang="en-US" dirty="0" smtClean="0">
                <a:effectLst/>
              </a:rPr>
              <a:t> · Science Fiction</a:t>
            </a:r>
          </a:p>
          <a:p>
            <a:r>
              <a:rPr lang="en-US" b="1" dirty="0" smtClean="0">
                <a:effectLst/>
              </a:rPr>
              <a:t>language</a:t>
            </a:r>
            <a:r>
              <a:rPr lang="en-US" dirty="0" smtClean="0">
                <a:effectLst/>
              </a:rPr>
              <a:t> · English, various extraterrestrial languages</a:t>
            </a:r>
          </a:p>
          <a:p>
            <a:r>
              <a:rPr lang="en-US" b="1" dirty="0" smtClean="0">
                <a:effectLst/>
              </a:rPr>
              <a:t>time and place produced</a:t>
            </a:r>
            <a:r>
              <a:rPr lang="en-US" dirty="0" smtClean="0">
                <a:effectLst/>
              </a:rPr>
              <a:t> · 1977–1983, EMI </a:t>
            </a:r>
            <a:r>
              <a:rPr lang="en-US" dirty="0" err="1" smtClean="0">
                <a:effectLst/>
              </a:rPr>
              <a:t>Elstree</a:t>
            </a:r>
            <a:r>
              <a:rPr lang="en-US" dirty="0" smtClean="0">
                <a:effectLst/>
              </a:rPr>
              <a:t> Studios, England</a:t>
            </a:r>
          </a:p>
          <a:p>
            <a:r>
              <a:rPr lang="en-US" b="1" dirty="0" smtClean="0">
                <a:effectLst/>
              </a:rPr>
              <a:t>awards</a:t>
            </a:r>
            <a:r>
              <a:rPr lang="en-US" dirty="0" smtClean="0">
                <a:effectLst/>
              </a:rPr>
              <a:t> </a:t>
            </a:r>
          </a:p>
          <a:p>
            <a:r>
              <a:rPr lang="en-US" dirty="0" smtClean="0">
                <a:effectLst/>
              </a:rPr>
              <a:t> ·  </a:t>
            </a:r>
            <a:r>
              <a:rPr lang="en-US" i="1" dirty="0" smtClean="0">
                <a:effectLst/>
              </a:rPr>
              <a:t>A New Hope</a:t>
            </a:r>
            <a:r>
              <a:rPr lang="en-US" dirty="0" smtClean="0">
                <a:effectLst/>
              </a:rPr>
              <a:t>: Oscar for Best Visual Effects; Special Achievement, Sound Effects</a:t>
            </a:r>
          </a:p>
          <a:p>
            <a:r>
              <a:rPr lang="en-US" dirty="0" smtClean="0">
                <a:effectLst/>
              </a:rPr>
              <a:t> ·  </a:t>
            </a:r>
            <a:r>
              <a:rPr lang="en-US" i="1" dirty="0" smtClean="0">
                <a:effectLst/>
              </a:rPr>
              <a:t>The Empire Strikes Back:</a:t>
            </a:r>
            <a:r>
              <a:rPr lang="en-US" dirty="0" smtClean="0">
                <a:effectLst/>
              </a:rPr>
              <a:t> Oscar for Best Sound Effects; Special Achievement, Visual Effects</a:t>
            </a:r>
          </a:p>
          <a:p>
            <a:r>
              <a:rPr lang="en-US" dirty="0" smtClean="0">
                <a:effectLst/>
              </a:rPr>
              <a:t> ·  </a:t>
            </a:r>
            <a:r>
              <a:rPr lang="en-US" i="1" dirty="0" smtClean="0">
                <a:effectLst/>
              </a:rPr>
              <a:t>Return of the Jedi</a:t>
            </a:r>
            <a:r>
              <a:rPr lang="en-US" dirty="0" smtClean="0">
                <a:effectLst/>
              </a:rPr>
              <a:t>: Oscar for Special Achievement, Visual Effects</a:t>
            </a:r>
          </a:p>
          <a:p>
            <a:endParaRPr lang="en-US" dirty="0"/>
          </a:p>
        </p:txBody>
      </p:sp>
    </p:spTree>
    <p:extLst>
      <p:ext uri="{BB962C8B-B14F-4D97-AF65-F5344CB8AC3E}">
        <p14:creationId xmlns:p14="http://schemas.microsoft.com/office/powerpoint/2010/main" val="13680000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facts…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effectLst/>
              </a:rPr>
              <a:t>date of release</a:t>
            </a:r>
            <a:r>
              <a:rPr lang="en-US" dirty="0" smtClean="0">
                <a:effectLst/>
              </a:rPr>
              <a:t> </a:t>
            </a:r>
          </a:p>
          <a:p>
            <a:r>
              <a:rPr lang="en-US" dirty="0" smtClean="0">
                <a:effectLst/>
              </a:rPr>
              <a:t> ·  </a:t>
            </a:r>
            <a:r>
              <a:rPr lang="en-US" i="1" dirty="0" smtClean="0">
                <a:effectLst/>
              </a:rPr>
              <a:t>A New Hope</a:t>
            </a:r>
            <a:r>
              <a:rPr lang="en-US" dirty="0" smtClean="0">
                <a:effectLst/>
              </a:rPr>
              <a:t>: 1977</a:t>
            </a:r>
          </a:p>
          <a:p>
            <a:r>
              <a:rPr lang="en-US" dirty="0" smtClean="0">
                <a:effectLst/>
              </a:rPr>
              <a:t> ·  </a:t>
            </a:r>
            <a:r>
              <a:rPr lang="en-US" i="1" dirty="0" smtClean="0">
                <a:effectLst/>
              </a:rPr>
              <a:t>The Empire Strikes Back</a:t>
            </a:r>
            <a:r>
              <a:rPr lang="en-US" dirty="0" smtClean="0">
                <a:effectLst/>
              </a:rPr>
              <a:t>: 1980</a:t>
            </a:r>
          </a:p>
          <a:p>
            <a:r>
              <a:rPr lang="en-US" dirty="0" smtClean="0">
                <a:effectLst/>
              </a:rPr>
              <a:t> ·  </a:t>
            </a:r>
            <a:r>
              <a:rPr lang="en-US" i="1" dirty="0" smtClean="0">
                <a:effectLst/>
              </a:rPr>
              <a:t>Return of the Jedi</a:t>
            </a:r>
            <a:r>
              <a:rPr lang="en-US" dirty="0" smtClean="0">
                <a:effectLst/>
              </a:rPr>
              <a:t>: 1983</a:t>
            </a:r>
          </a:p>
          <a:p>
            <a:r>
              <a:rPr lang="en-US" b="1" dirty="0" smtClean="0">
                <a:effectLst/>
              </a:rPr>
              <a:t>producer</a:t>
            </a:r>
            <a:r>
              <a:rPr lang="en-US" dirty="0" smtClean="0">
                <a:effectLst/>
              </a:rPr>
              <a:t> </a:t>
            </a:r>
          </a:p>
          <a:p>
            <a:r>
              <a:rPr lang="en-US" dirty="0" smtClean="0">
                <a:effectLst/>
              </a:rPr>
              <a:t> ·  </a:t>
            </a:r>
            <a:r>
              <a:rPr lang="en-US" i="1" dirty="0" smtClean="0">
                <a:effectLst/>
              </a:rPr>
              <a:t>A New Hope</a:t>
            </a:r>
            <a:r>
              <a:rPr lang="en-US" dirty="0" smtClean="0">
                <a:effectLst/>
              </a:rPr>
              <a:t>: George Lucas, Gary Kurtz</a:t>
            </a:r>
          </a:p>
          <a:p>
            <a:r>
              <a:rPr lang="en-US" dirty="0" smtClean="0">
                <a:effectLst/>
              </a:rPr>
              <a:t> ·  </a:t>
            </a:r>
            <a:r>
              <a:rPr lang="en-US" i="1" dirty="0" smtClean="0">
                <a:effectLst/>
              </a:rPr>
              <a:t>The Empire Strikes Back</a:t>
            </a:r>
            <a:r>
              <a:rPr lang="en-US" dirty="0" smtClean="0">
                <a:effectLst/>
              </a:rPr>
              <a:t>: George Lucas, Gary Kurtz</a:t>
            </a:r>
          </a:p>
          <a:p>
            <a:r>
              <a:rPr lang="en-US" dirty="0" smtClean="0">
                <a:effectLst/>
              </a:rPr>
              <a:t> ·  </a:t>
            </a:r>
            <a:r>
              <a:rPr lang="en-US" i="1" dirty="0" smtClean="0">
                <a:effectLst/>
              </a:rPr>
              <a:t>Return of the Jedi</a:t>
            </a:r>
            <a:r>
              <a:rPr lang="en-US" dirty="0" smtClean="0">
                <a:effectLst/>
              </a:rPr>
              <a:t>: George Lucas, Howard </a:t>
            </a:r>
            <a:r>
              <a:rPr lang="en-US" dirty="0" err="1" smtClean="0">
                <a:effectLst/>
              </a:rPr>
              <a:t>Kazanjian</a:t>
            </a:r>
            <a:endParaRPr lang="en-US" dirty="0" smtClean="0">
              <a:effectLst/>
            </a:endParaRPr>
          </a:p>
        </p:txBody>
      </p:sp>
    </p:spTree>
    <p:extLst>
      <p:ext uri="{BB962C8B-B14F-4D97-AF65-F5344CB8AC3E}">
        <p14:creationId xmlns:p14="http://schemas.microsoft.com/office/powerpoint/2010/main" val="24752316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did this take place?</a:t>
            </a:r>
            <a:endParaRPr lang="en-US" dirty="0"/>
          </a:p>
        </p:txBody>
      </p:sp>
      <p:sp>
        <p:nvSpPr>
          <p:cNvPr id="3" name="Content Placeholder 2"/>
          <p:cNvSpPr>
            <a:spLocks noGrp="1"/>
          </p:cNvSpPr>
          <p:nvPr>
            <p:ph idx="1"/>
          </p:nvPr>
        </p:nvSpPr>
        <p:spPr/>
        <p:txBody>
          <a:bodyPr/>
          <a:lstStyle/>
          <a:p>
            <a:r>
              <a:rPr lang="en-US" b="1" dirty="0" smtClean="0">
                <a:effectLst/>
              </a:rPr>
              <a:t>setting (time)</a:t>
            </a:r>
            <a:r>
              <a:rPr lang="en-US" dirty="0" smtClean="0">
                <a:effectLst/>
              </a:rPr>
              <a:t> · A long time ago . . .</a:t>
            </a:r>
          </a:p>
          <a:p>
            <a:r>
              <a:rPr lang="en-US" b="1" dirty="0" smtClean="0">
                <a:effectLst/>
              </a:rPr>
              <a:t>setting (place)</a:t>
            </a:r>
            <a:r>
              <a:rPr lang="en-US" dirty="0" smtClean="0">
                <a:effectLst/>
              </a:rPr>
              <a:t> · A galaxy far, far away . . .</a:t>
            </a:r>
          </a:p>
          <a:p>
            <a:endParaRPr lang="en-US" dirty="0"/>
          </a:p>
        </p:txBody>
      </p:sp>
    </p:spTree>
    <p:extLst>
      <p:ext uri="{BB962C8B-B14F-4D97-AF65-F5344CB8AC3E}">
        <p14:creationId xmlns:p14="http://schemas.microsoft.com/office/powerpoint/2010/main" val="24537550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 summarized</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effectLst/>
              </a:rPr>
              <a:t>protagonist</a:t>
            </a:r>
            <a:r>
              <a:rPr lang="en-US" dirty="0" smtClean="0">
                <a:effectLst/>
              </a:rPr>
              <a:t> · Luke Skywalker, a young farm boy from an out-of-the way planet, who discovers that his destiny is to become a Jedi Knight and save the galaxy from the evil Empire, and to redeem his father, Darth Vader, from the dark side of the Force.</a:t>
            </a:r>
          </a:p>
          <a:p>
            <a:r>
              <a:rPr lang="en-US" b="1" dirty="0" smtClean="0">
                <a:effectLst/>
              </a:rPr>
              <a:t>major conflict</a:t>
            </a:r>
            <a:r>
              <a:rPr lang="en-US" dirty="0" smtClean="0">
                <a:effectLst/>
              </a:rPr>
              <a:t> · The conflict between the brave but outgunned Rebel Alliance and the mighty Galactic Empire serves as the backdrop to the struggle within Luke: should he remain true to the noble but difficult way of the Jedi, or give in to his anger and desire for revenge—give in, that is, to the dark side of the Force?</a:t>
            </a:r>
          </a:p>
          <a:p>
            <a:endParaRPr lang="en-US" dirty="0"/>
          </a:p>
        </p:txBody>
      </p:sp>
    </p:spTree>
    <p:extLst>
      <p:ext uri="{BB962C8B-B14F-4D97-AF65-F5344CB8AC3E}">
        <p14:creationId xmlns:p14="http://schemas.microsoft.com/office/powerpoint/2010/main" val="14184458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Elements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effectLst/>
              </a:rPr>
              <a:t>rising action</a:t>
            </a:r>
            <a:r>
              <a:rPr lang="en-US" dirty="0" smtClean="0">
                <a:effectLst/>
              </a:rPr>
              <a:t> · As Luke grows in power and understanding of the Force (and of his own past), he and his friends take part in the struggle against the Empire, first rescuing Princess Leia from captivity, then leading the assault on the Death Star, then fleeing from the ice planet </a:t>
            </a:r>
            <a:r>
              <a:rPr lang="en-US" dirty="0" err="1" smtClean="0">
                <a:effectLst/>
              </a:rPr>
              <a:t>Hoth</a:t>
            </a:r>
            <a:r>
              <a:rPr lang="en-US" dirty="0" smtClean="0">
                <a:effectLst/>
              </a:rPr>
              <a:t> as the Empire counterattacks, and finally regrouping, after a detour to save Han Solo from </a:t>
            </a:r>
            <a:r>
              <a:rPr lang="en-US" dirty="0" err="1" smtClean="0">
                <a:effectLst/>
              </a:rPr>
              <a:t>Jabba</a:t>
            </a:r>
            <a:r>
              <a:rPr lang="en-US" dirty="0" smtClean="0">
                <a:effectLst/>
              </a:rPr>
              <a:t> the Hutt, for a final assault on the Emperor and his rebuilt Death Star.</a:t>
            </a:r>
          </a:p>
          <a:p>
            <a:endParaRPr lang="en-US" dirty="0"/>
          </a:p>
        </p:txBody>
      </p:sp>
    </p:spTree>
    <p:extLst>
      <p:ext uri="{BB962C8B-B14F-4D97-AF65-F5344CB8AC3E}">
        <p14:creationId xmlns:p14="http://schemas.microsoft.com/office/powerpoint/2010/main" val="17209790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Elements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climax</a:t>
            </a:r>
            <a:r>
              <a:rPr lang="en-US" dirty="0"/>
              <a:t> · As Luke faces his father, Darth Vader, before the Emperor himself, in a battle of wills over Vader’s soul, Vader at last remembers the Jedi Knight he once was and destroys the Emperor, saving his son but losing his own life.</a:t>
            </a:r>
          </a:p>
          <a:p>
            <a:r>
              <a:rPr lang="en-US" b="1" dirty="0"/>
              <a:t>falling action</a:t>
            </a:r>
            <a:r>
              <a:rPr lang="en-US" dirty="0"/>
              <a:t> · The new Death Star is destroyed, the friends are reunited, the galaxy is freed of the Empire, and Luke gets a glimpse of his father’s spirit, now freed from captivity to the dark side—Darth Vader no longer, and once again Anakin Skywalker.</a:t>
            </a:r>
          </a:p>
          <a:p>
            <a:endParaRPr lang="en-US" dirty="0"/>
          </a:p>
        </p:txBody>
      </p:sp>
    </p:spTree>
    <p:extLst>
      <p:ext uri="{BB962C8B-B14F-4D97-AF65-F5344CB8AC3E}">
        <p14:creationId xmlns:p14="http://schemas.microsoft.com/office/powerpoint/2010/main" val="10623882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Elements</a:t>
            </a:r>
            <a:endParaRPr lang="en-US" dirty="0"/>
          </a:p>
        </p:txBody>
      </p:sp>
      <p:sp>
        <p:nvSpPr>
          <p:cNvPr id="3" name="Content Placeholder 2"/>
          <p:cNvSpPr>
            <a:spLocks noGrp="1"/>
          </p:cNvSpPr>
          <p:nvPr>
            <p:ph idx="1"/>
          </p:nvPr>
        </p:nvSpPr>
        <p:spPr/>
        <p:txBody>
          <a:bodyPr/>
          <a:lstStyle/>
          <a:p>
            <a:r>
              <a:rPr lang="en-US" b="1" dirty="0" smtClean="0">
                <a:effectLst/>
              </a:rPr>
              <a:t>themes</a:t>
            </a:r>
            <a:r>
              <a:rPr lang="en-US" dirty="0" smtClean="0">
                <a:effectLst/>
              </a:rPr>
              <a:t> · The mystery and power of the Force; the superiority of nature over technology; the myth of the hero’s destiny</a:t>
            </a:r>
          </a:p>
          <a:p>
            <a:r>
              <a:rPr lang="en-US" b="1" dirty="0" smtClean="0">
                <a:effectLst/>
              </a:rPr>
              <a:t>motifs</a:t>
            </a:r>
            <a:r>
              <a:rPr lang="en-US" dirty="0" smtClean="0">
                <a:effectLst/>
              </a:rPr>
              <a:t> · Color used for characterization; orchestral soundtrack; speed</a:t>
            </a:r>
          </a:p>
          <a:p>
            <a:r>
              <a:rPr lang="en-US" b="1" dirty="0" smtClean="0">
                <a:effectLst/>
              </a:rPr>
              <a:t>symbols</a:t>
            </a:r>
            <a:r>
              <a:rPr lang="en-US" dirty="0" smtClean="0">
                <a:effectLst/>
              </a:rPr>
              <a:t> · Luke’s cybernetic hand; </a:t>
            </a:r>
            <a:r>
              <a:rPr lang="en-US" dirty="0" err="1" smtClean="0">
                <a:effectLst/>
              </a:rPr>
              <a:t>lightsabers</a:t>
            </a:r>
            <a:r>
              <a:rPr lang="en-US" dirty="0" smtClean="0">
                <a:effectLst/>
              </a:rPr>
              <a:t>; the Death Star</a:t>
            </a:r>
          </a:p>
          <a:p>
            <a:endParaRPr lang="en-US" dirty="0"/>
          </a:p>
        </p:txBody>
      </p:sp>
    </p:spTree>
    <p:extLst>
      <p:ext uri="{BB962C8B-B14F-4D97-AF65-F5344CB8AC3E}">
        <p14:creationId xmlns:p14="http://schemas.microsoft.com/office/powerpoint/2010/main" val="14634498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happen next?</a:t>
            </a:r>
            <a:endParaRPr lang="en-US" dirty="0"/>
          </a:p>
        </p:txBody>
      </p:sp>
      <p:sp>
        <p:nvSpPr>
          <p:cNvPr id="3" name="Content Placeholder 2"/>
          <p:cNvSpPr>
            <a:spLocks noGrp="1"/>
          </p:cNvSpPr>
          <p:nvPr>
            <p:ph idx="1"/>
          </p:nvPr>
        </p:nvSpPr>
        <p:spPr/>
        <p:txBody>
          <a:bodyPr/>
          <a:lstStyle/>
          <a:p>
            <a:r>
              <a:rPr lang="en-US" b="1" dirty="0" smtClean="0">
                <a:effectLst/>
              </a:rPr>
              <a:t>foreshadowing</a:t>
            </a:r>
            <a:r>
              <a:rPr lang="en-US" dirty="0" smtClean="0">
                <a:effectLst/>
              </a:rPr>
              <a:t> · C-3PO calls Luke “Sir Luke”; Obi-Wan tells Luke that their destinies lie along different paths; Luke sees his own face in Vader’s helmet in his vision on </a:t>
            </a:r>
            <a:r>
              <a:rPr lang="en-US" dirty="0" err="1" smtClean="0">
                <a:effectLst/>
              </a:rPr>
              <a:t>Dagobah</a:t>
            </a:r>
            <a:r>
              <a:rPr lang="en-US" dirty="0" smtClean="0">
                <a:effectLst/>
              </a:rPr>
              <a:t>; Yoda reminds Obi-Wan that if Luke fails, “there is another”</a:t>
            </a:r>
          </a:p>
          <a:p>
            <a:endParaRPr lang="en-US" dirty="0"/>
          </a:p>
        </p:txBody>
      </p:sp>
    </p:spTree>
    <p:extLst>
      <p:ext uri="{BB962C8B-B14F-4D97-AF65-F5344CB8AC3E}">
        <p14:creationId xmlns:p14="http://schemas.microsoft.com/office/powerpoint/2010/main" val="580214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a:t>
            </a:r>
            <a:endParaRPr lang="en-US" dirty="0"/>
          </a:p>
        </p:txBody>
      </p:sp>
      <p:sp>
        <p:nvSpPr>
          <p:cNvPr id="3" name="Content Placeholder 2"/>
          <p:cNvSpPr>
            <a:spLocks noGrp="1"/>
          </p:cNvSpPr>
          <p:nvPr>
            <p:ph idx="1"/>
          </p:nvPr>
        </p:nvSpPr>
        <p:spPr/>
        <p:txBody>
          <a:bodyPr>
            <a:normAutofit fontScale="85000" lnSpcReduction="10000"/>
          </a:bodyPr>
          <a:lstStyle/>
          <a:p>
            <a:r>
              <a:rPr lang="en-US" dirty="0"/>
              <a:t>In the confusion, Princess Leia slips away and hides the secret documents, as well as a recorded plea for help, in the memory of R2-D2, a maintenance droid (robot). Leia is taken prisoner, but R2 gets away in an escape pod, along with his best friend, the protocol droid C-3PO. After crash-landing on the planet below, a barren, desert world called </a:t>
            </a:r>
            <a:r>
              <a:rPr lang="en-US" dirty="0" err="1"/>
              <a:t>Tatooine</a:t>
            </a:r>
            <a:r>
              <a:rPr lang="en-US" dirty="0"/>
              <a:t>, the droids set off in search of civilization but soon quarrel over the way to go. R2 insists that he has a mission to perform, but C-3PO wants no part of such an adventure.</a:t>
            </a:r>
          </a:p>
          <a:p>
            <a:endParaRPr lang="en-US" dirty="0"/>
          </a:p>
        </p:txBody>
      </p:sp>
    </p:spTree>
    <p:extLst>
      <p:ext uri="{BB962C8B-B14F-4D97-AF65-F5344CB8AC3E}">
        <p14:creationId xmlns:p14="http://schemas.microsoft.com/office/powerpoint/2010/main" val="4096161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a:t>
            </a:r>
            <a:endParaRPr lang="en-US" dirty="0"/>
          </a:p>
        </p:txBody>
      </p:sp>
      <p:sp>
        <p:nvSpPr>
          <p:cNvPr id="3" name="Content Placeholder 2"/>
          <p:cNvSpPr>
            <a:spLocks noGrp="1"/>
          </p:cNvSpPr>
          <p:nvPr>
            <p:ph idx="1"/>
          </p:nvPr>
        </p:nvSpPr>
        <p:spPr/>
        <p:txBody>
          <a:bodyPr>
            <a:normAutofit fontScale="92500"/>
          </a:bodyPr>
          <a:lstStyle/>
          <a:p>
            <a:r>
              <a:rPr lang="en-US" dirty="0" smtClean="0">
                <a:effectLst/>
              </a:rPr>
              <a:t>The two droids go their separate ways but are soon reunited when they are both captured by </a:t>
            </a:r>
            <a:r>
              <a:rPr lang="en-US" dirty="0" err="1" smtClean="0">
                <a:effectLst/>
              </a:rPr>
              <a:t>Jawas</a:t>
            </a:r>
            <a:r>
              <a:rPr lang="en-US" dirty="0" smtClean="0">
                <a:effectLst/>
              </a:rPr>
              <a:t>, child-sized scavengers who trade in droids and technological scraps. The </a:t>
            </a:r>
            <a:r>
              <a:rPr lang="en-US" dirty="0" err="1" smtClean="0">
                <a:effectLst/>
              </a:rPr>
              <a:t>Jawas</a:t>
            </a:r>
            <a:r>
              <a:rPr lang="en-US" dirty="0" smtClean="0">
                <a:effectLst/>
              </a:rPr>
              <a:t> sell the droids to Owen Lars, a moisture farmer on a remote homestead. Owen’s nephew, young Luke Skywalker, cleans the droids and, as he does so, stumbles across a bit of the message Princess Leia had hidden inside R2. </a:t>
            </a:r>
            <a:endParaRPr lang="en-US" dirty="0"/>
          </a:p>
        </p:txBody>
      </p:sp>
    </p:spTree>
    <p:extLst>
      <p:ext uri="{BB962C8B-B14F-4D97-AF65-F5344CB8AC3E}">
        <p14:creationId xmlns:p14="http://schemas.microsoft.com/office/powerpoint/2010/main" val="3302834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holographic message is addressed to “Obi-Wan Kenobi,” and Luke, fascinated by the beautiful princess, wonders if she means Ben Kenobi, a mysterious hermit who lives out in the desert wilds. R2, however, refuses to divulge any more of the message. When Luke asks his uncle about the identity of Obi-Wan, Owen is reluctant to even discuss the subject, but he does drop one tantalizing hint: Obi-Wan was a friend of Luke’s father, whom Luke never knew. Luke mentions his desire to leave home to </a:t>
            </a:r>
          </a:p>
          <a:p>
            <a:endParaRPr lang="en-US" dirty="0"/>
          </a:p>
        </p:txBody>
      </p:sp>
    </p:spTree>
    <p:extLst>
      <p:ext uri="{BB962C8B-B14F-4D97-AF65-F5344CB8AC3E}">
        <p14:creationId xmlns:p14="http://schemas.microsoft.com/office/powerpoint/2010/main" val="2526001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effectLst/>
              </a:rPr>
              <a:t>attend the Imperial Academy for </a:t>
            </a:r>
            <a:r>
              <a:rPr lang="en-US" dirty="0" err="1" smtClean="0">
                <a:effectLst/>
              </a:rPr>
              <a:t>starpilots</a:t>
            </a:r>
            <a:r>
              <a:rPr lang="en-US" dirty="0" smtClean="0">
                <a:effectLst/>
              </a:rPr>
              <a:t>, but Uncle Owen is discouraging, much to Luke’s frustration. When Luke’s aunt </a:t>
            </a:r>
            <a:r>
              <a:rPr lang="en-US" dirty="0" err="1" smtClean="0">
                <a:effectLst/>
              </a:rPr>
              <a:t>Beru</a:t>
            </a:r>
            <a:r>
              <a:rPr lang="en-US" dirty="0" smtClean="0">
                <a:effectLst/>
              </a:rPr>
              <a:t> reminds Owen that Luke is too much like his father to stay on the farm, Owen replies that that is just what he’s afraid of.</a:t>
            </a:r>
          </a:p>
          <a:p>
            <a:r>
              <a:rPr lang="en-US" dirty="0" smtClean="0">
                <a:effectLst/>
              </a:rPr>
              <a:t>During the night, R2-D2 slips away, intent on finding Obi-Wan and completing his mission. Luke sets out in search of the truant droid the next morning, taking C-3PO with him. </a:t>
            </a:r>
            <a:endParaRPr lang="en-US" dirty="0"/>
          </a:p>
        </p:txBody>
      </p:sp>
    </p:spTree>
    <p:extLst>
      <p:ext uri="{BB962C8B-B14F-4D97-AF65-F5344CB8AC3E}">
        <p14:creationId xmlns:p14="http://schemas.microsoft.com/office/powerpoint/2010/main" val="2217754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They soon find R2 but are waylaid by </a:t>
            </a:r>
            <a:r>
              <a:rPr lang="en-US" dirty="0" err="1"/>
              <a:t>Sandpeople</a:t>
            </a:r>
            <a:r>
              <a:rPr lang="en-US" dirty="0"/>
              <a:t>, barbaric tribal creatures who attack anyone trespassing on their domain. Luke is knocked unconscious but is saved by the timely appearance of old Ben Kenobi, who frightens off the </a:t>
            </a:r>
            <a:r>
              <a:rPr lang="en-US" dirty="0" err="1"/>
              <a:t>Sandpeople</a:t>
            </a:r>
            <a:r>
              <a:rPr lang="en-US" dirty="0"/>
              <a:t> and brings the group back to his humble shelter. There, Ben explains that he was called Obi-Wan back in days when he was a Jedi Knight, one of an ancient order of warriors who fought for peace and justice in the time of the Old Republic, before the coming of the evil Galactic Empire. Further, he informs Luke that Luke’s father was also a Jedi, one of Ben’s closest friends, and that his father was killed by Darth Vader, a former pupil of Ben’s who turned to the dark side of the Force.</a:t>
            </a:r>
          </a:p>
          <a:p>
            <a:endParaRPr lang="en-US" dirty="0"/>
          </a:p>
        </p:txBody>
      </p:sp>
    </p:spTree>
    <p:extLst>
      <p:ext uri="{BB962C8B-B14F-4D97-AF65-F5344CB8AC3E}">
        <p14:creationId xmlns:p14="http://schemas.microsoft.com/office/powerpoint/2010/main" val="12881882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71</TotalTime>
  <Words>3033</Words>
  <Application>Microsoft Office PowerPoint</Application>
  <PresentationFormat>On-screen Show (4:3)</PresentationFormat>
  <Paragraphs>136</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Austin</vt:lpstr>
      <vt:lpstr>PowerPoint Presentation</vt:lpstr>
      <vt:lpstr>PowerPoint Presentation</vt:lpstr>
      <vt:lpstr>Why is “Star War” so Important?</vt:lpstr>
      <vt:lpstr>Plot overview</vt:lpstr>
      <vt:lpstr>Plot</vt:lpstr>
      <vt:lpstr>Plot</vt:lpstr>
      <vt:lpstr>Plot</vt:lpstr>
      <vt:lpstr>Plot</vt:lpstr>
      <vt:lpstr>Plot</vt:lpstr>
      <vt:lpstr>Plot</vt:lpstr>
      <vt:lpstr>Plot</vt:lpstr>
      <vt:lpstr>Plot</vt:lpstr>
      <vt:lpstr>Analysis of major Characters</vt:lpstr>
      <vt:lpstr>Luke</vt:lpstr>
      <vt:lpstr>Luke</vt:lpstr>
      <vt:lpstr>Luke</vt:lpstr>
      <vt:lpstr>Luke</vt:lpstr>
      <vt:lpstr>Darth Vader (Anakin Skywalker) </vt:lpstr>
      <vt:lpstr>Vader</vt:lpstr>
      <vt:lpstr>Darth Vader</vt:lpstr>
      <vt:lpstr>Han Solo</vt:lpstr>
      <vt:lpstr>Han Solo</vt:lpstr>
      <vt:lpstr>Princess Leia Organa </vt:lpstr>
      <vt:lpstr>Leia</vt:lpstr>
      <vt:lpstr>Star Wars: A Cultural Phenomenon </vt:lpstr>
      <vt:lpstr>Culture</vt:lpstr>
      <vt:lpstr>Culture</vt:lpstr>
      <vt:lpstr>Culture</vt:lpstr>
      <vt:lpstr>Genre – Sci Fi?</vt:lpstr>
      <vt:lpstr>Western?</vt:lpstr>
      <vt:lpstr>War Movies?</vt:lpstr>
      <vt:lpstr>Special Effects </vt:lpstr>
      <vt:lpstr>Effects/Visual Design</vt:lpstr>
      <vt:lpstr>Uniqueness…</vt:lpstr>
      <vt:lpstr>Critics</vt:lpstr>
      <vt:lpstr>Lucas continues to improve</vt:lpstr>
      <vt:lpstr>Key Facts</vt:lpstr>
      <vt:lpstr>Directors</vt:lpstr>
      <vt:lpstr>Actors</vt:lpstr>
      <vt:lpstr>Key Facts</vt:lpstr>
      <vt:lpstr>More facts…</vt:lpstr>
      <vt:lpstr>Where did this take place?</vt:lpstr>
      <vt:lpstr>Characters summarized</vt:lpstr>
      <vt:lpstr>Literary Elements</vt:lpstr>
      <vt:lpstr>Literary Elements</vt:lpstr>
      <vt:lpstr>Literary Elements</vt:lpstr>
      <vt:lpstr>What will happen next?</vt:lpstr>
    </vt:vector>
  </TitlesOfParts>
  <Company>VPSD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VPSD</dc:creator>
  <cp:lastModifiedBy>VPSD</cp:lastModifiedBy>
  <cp:revision>13</cp:revision>
  <cp:lastPrinted>2012-02-24T16:35:21Z</cp:lastPrinted>
  <dcterms:created xsi:type="dcterms:W3CDTF">2012-02-23T16:37:41Z</dcterms:created>
  <dcterms:modified xsi:type="dcterms:W3CDTF">2012-02-24T16:44:20Z</dcterms:modified>
</cp:coreProperties>
</file>