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BD118E-2AEC-4182-B17B-B1BD99DA6992}" type="datetimeFigureOut">
              <a:rPr lang="en-US" smtClean="0"/>
              <a:t>3/29/2013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1EB50C-4599-4970-99DC-A2C7439FEA0E}" type="slidenum">
              <a:rPr lang="en-US" smtClean="0"/>
              <a:t>‹#›</a:t>
            </a:fld>
            <a:endParaRPr lang="en-US" dirty="0"/>
          </a:p>
        </p:txBody>
      </p:sp>
    </p:spTree>
    <p:extLst>
      <p:ext uri="{BB962C8B-B14F-4D97-AF65-F5344CB8AC3E}">
        <p14:creationId xmlns:p14="http://schemas.microsoft.com/office/powerpoint/2010/main" val="24722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D118E-2AEC-4182-B17B-B1BD99DA6992}" type="datetimeFigureOut">
              <a:rPr lang="en-US" smtClean="0"/>
              <a:t>3/29/2013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1EB50C-4599-4970-99DC-A2C7439FEA0E}" type="slidenum">
              <a:rPr lang="en-US" smtClean="0"/>
              <a:t>‹#›</a:t>
            </a:fld>
            <a:endParaRPr lang="en-US" dirty="0"/>
          </a:p>
        </p:txBody>
      </p:sp>
    </p:spTree>
    <p:extLst>
      <p:ext uri="{BB962C8B-B14F-4D97-AF65-F5344CB8AC3E}">
        <p14:creationId xmlns:p14="http://schemas.microsoft.com/office/powerpoint/2010/main" val="4025166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D118E-2AEC-4182-B17B-B1BD99DA6992}" type="datetimeFigureOut">
              <a:rPr lang="en-US" smtClean="0"/>
              <a:t>3/29/2013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1EB50C-4599-4970-99DC-A2C7439FEA0E}" type="slidenum">
              <a:rPr lang="en-US" smtClean="0"/>
              <a:t>‹#›</a:t>
            </a:fld>
            <a:endParaRPr lang="en-US" dirty="0"/>
          </a:p>
        </p:txBody>
      </p:sp>
    </p:spTree>
    <p:extLst>
      <p:ext uri="{BB962C8B-B14F-4D97-AF65-F5344CB8AC3E}">
        <p14:creationId xmlns:p14="http://schemas.microsoft.com/office/powerpoint/2010/main" val="827527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D118E-2AEC-4182-B17B-B1BD99DA6992}" type="datetimeFigureOut">
              <a:rPr lang="en-US" smtClean="0"/>
              <a:t>3/29/2013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1EB50C-4599-4970-99DC-A2C7439FEA0E}" type="slidenum">
              <a:rPr lang="en-US" smtClean="0"/>
              <a:t>‹#›</a:t>
            </a:fld>
            <a:endParaRPr lang="en-US" dirty="0"/>
          </a:p>
        </p:txBody>
      </p:sp>
    </p:spTree>
    <p:extLst>
      <p:ext uri="{BB962C8B-B14F-4D97-AF65-F5344CB8AC3E}">
        <p14:creationId xmlns:p14="http://schemas.microsoft.com/office/powerpoint/2010/main" val="2741783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D118E-2AEC-4182-B17B-B1BD99DA6992}" type="datetimeFigureOut">
              <a:rPr lang="en-US" smtClean="0"/>
              <a:t>3/29/2013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1EB50C-4599-4970-99DC-A2C7439FEA0E}" type="slidenum">
              <a:rPr lang="en-US" smtClean="0"/>
              <a:t>‹#›</a:t>
            </a:fld>
            <a:endParaRPr lang="en-US" dirty="0"/>
          </a:p>
        </p:txBody>
      </p:sp>
    </p:spTree>
    <p:extLst>
      <p:ext uri="{BB962C8B-B14F-4D97-AF65-F5344CB8AC3E}">
        <p14:creationId xmlns:p14="http://schemas.microsoft.com/office/powerpoint/2010/main" val="680922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BD118E-2AEC-4182-B17B-B1BD99DA6992}" type="datetimeFigureOut">
              <a:rPr lang="en-US" smtClean="0"/>
              <a:t>3/29/2013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1EB50C-4599-4970-99DC-A2C7439FEA0E}" type="slidenum">
              <a:rPr lang="en-US" smtClean="0"/>
              <a:t>‹#›</a:t>
            </a:fld>
            <a:endParaRPr lang="en-US" dirty="0"/>
          </a:p>
        </p:txBody>
      </p:sp>
    </p:spTree>
    <p:extLst>
      <p:ext uri="{BB962C8B-B14F-4D97-AF65-F5344CB8AC3E}">
        <p14:creationId xmlns:p14="http://schemas.microsoft.com/office/powerpoint/2010/main" val="2581292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BD118E-2AEC-4182-B17B-B1BD99DA6992}" type="datetimeFigureOut">
              <a:rPr lang="en-US" smtClean="0"/>
              <a:t>3/29/2013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1EB50C-4599-4970-99DC-A2C7439FEA0E}" type="slidenum">
              <a:rPr lang="en-US" smtClean="0"/>
              <a:t>‹#›</a:t>
            </a:fld>
            <a:endParaRPr lang="en-US" dirty="0"/>
          </a:p>
        </p:txBody>
      </p:sp>
    </p:spTree>
    <p:extLst>
      <p:ext uri="{BB962C8B-B14F-4D97-AF65-F5344CB8AC3E}">
        <p14:creationId xmlns:p14="http://schemas.microsoft.com/office/powerpoint/2010/main" val="3562129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BD118E-2AEC-4182-B17B-B1BD99DA6992}" type="datetimeFigureOut">
              <a:rPr lang="en-US" smtClean="0"/>
              <a:t>3/29/2013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1EB50C-4599-4970-99DC-A2C7439FEA0E}" type="slidenum">
              <a:rPr lang="en-US" smtClean="0"/>
              <a:t>‹#›</a:t>
            </a:fld>
            <a:endParaRPr lang="en-US" dirty="0"/>
          </a:p>
        </p:txBody>
      </p:sp>
    </p:spTree>
    <p:extLst>
      <p:ext uri="{BB962C8B-B14F-4D97-AF65-F5344CB8AC3E}">
        <p14:creationId xmlns:p14="http://schemas.microsoft.com/office/powerpoint/2010/main" val="3731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BD118E-2AEC-4182-B17B-B1BD99DA6992}" type="datetimeFigureOut">
              <a:rPr lang="en-US" smtClean="0"/>
              <a:t>3/29/2013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1EB50C-4599-4970-99DC-A2C7439FEA0E}" type="slidenum">
              <a:rPr lang="en-US" smtClean="0"/>
              <a:t>‹#›</a:t>
            </a:fld>
            <a:endParaRPr lang="en-US" dirty="0"/>
          </a:p>
        </p:txBody>
      </p:sp>
    </p:spTree>
    <p:extLst>
      <p:ext uri="{BB962C8B-B14F-4D97-AF65-F5344CB8AC3E}">
        <p14:creationId xmlns:p14="http://schemas.microsoft.com/office/powerpoint/2010/main" val="208841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D118E-2AEC-4182-B17B-B1BD99DA6992}" type="datetimeFigureOut">
              <a:rPr lang="en-US" smtClean="0"/>
              <a:t>3/29/2013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1EB50C-4599-4970-99DC-A2C7439FEA0E}" type="slidenum">
              <a:rPr lang="en-US" smtClean="0"/>
              <a:t>‹#›</a:t>
            </a:fld>
            <a:endParaRPr lang="en-US" dirty="0"/>
          </a:p>
        </p:txBody>
      </p:sp>
    </p:spTree>
    <p:extLst>
      <p:ext uri="{BB962C8B-B14F-4D97-AF65-F5344CB8AC3E}">
        <p14:creationId xmlns:p14="http://schemas.microsoft.com/office/powerpoint/2010/main" val="27244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D118E-2AEC-4182-B17B-B1BD99DA6992}" type="datetimeFigureOut">
              <a:rPr lang="en-US" smtClean="0"/>
              <a:t>3/29/2013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1EB50C-4599-4970-99DC-A2C7439FEA0E}" type="slidenum">
              <a:rPr lang="en-US" smtClean="0"/>
              <a:t>‹#›</a:t>
            </a:fld>
            <a:endParaRPr lang="en-US" dirty="0"/>
          </a:p>
        </p:txBody>
      </p:sp>
    </p:spTree>
    <p:extLst>
      <p:ext uri="{BB962C8B-B14F-4D97-AF65-F5344CB8AC3E}">
        <p14:creationId xmlns:p14="http://schemas.microsoft.com/office/powerpoint/2010/main" val="2677268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D118E-2AEC-4182-B17B-B1BD99DA6992}" type="datetimeFigureOut">
              <a:rPr lang="en-US" smtClean="0"/>
              <a:t>3/29/2013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EB50C-4599-4970-99DC-A2C7439FEA0E}" type="slidenum">
              <a:rPr lang="en-US" smtClean="0"/>
              <a:t>‹#›</a:t>
            </a:fld>
            <a:endParaRPr lang="en-US" dirty="0"/>
          </a:p>
        </p:txBody>
      </p:sp>
    </p:spTree>
    <p:extLst>
      <p:ext uri="{BB962C8B-B14F-4D97-AF65-F5344CB8AC3E}">
        <p14:creationId xmlns:p14="http://schemas.microsoft.com/office/powerpoint/2010/main" val="3299147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youtube.com/watch?v=Ku4aAhxcbLw&amp;feature=fvs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John_Ford" TargetMode="External"/><Relationship Id="rId2" Type="http://schemas.openxmlformats.org/officeDocument/2006/relationships/hyperlink" Target="http://en.wikipedia.org/wiki/Native_Americans_in_the_United_Stat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New_Mexico" TargetMode="External"/><Relationship Id="rId13" Type="http://schemas.openxmlformats.org/officeDocument/2006/relationships/hyperlink" Target="http://en.wikipedia.org/wiki/Movie_ranches" TargetMode="External"/><Relationship Id="rId3" Type="http://schemas.openxmlformats.org/officeDocument/2006/relationships/hyperlink" Target="http://en.wikipedia.org/wiki/California" TargetMode="External"/><Relationship Id="rId7" Type="http://schemas.openxmlformats.org/officeDocument/2006/relationships/hyperlink" Target="http://en.wikipedia.org/wiki/Nevada" TargetMode="External"/><Relationship Id="rId12" Type="http://schemas.openxmlformats.org/officeDocument/2006/relationships/hyperlink" Target="http://en.wikipedia.org/wiki/Wyoming" TargetMode="External"/><Relationship Id="rId2" Type="http://schemas.openxmlformats.org/officeDocument/2006/relationships/hyperlink" Target="http://en.wikipedia.org/wiki/Arizona" TargetMode="External"/><Relationship Id="rId1" Type="http://schemas.openxmlformats.org/officeDocument/2006/relationships/slideLayout" Target="../slideLayouts/slideLayout2.xml"/><Relationship Id="rId6" Type="http://schemas.openxmlformats.org/officeDocument/2006/relationships/hyperlink" Target="http://en.wikipedia.org/wiki/Montana" TargetMode="External"/><Relationship Id="rId11" Type="http://schemas.openxmlformats.org/officeDocument/2006/relationships/hyperlink" Target="http://en.wikipedia.org/wiki/Utah" TargetMode="External"/><Relationship Id="rId5" Type="http://schemas.openxmlformats.org/officeDocument/2006/relationships/hyperlink" Target="http://en.wikipedia.org/wiki/Kansas" TargetMode="External"/><Relationship Id="rId10" Type="http://schemas.openxmlformats.org/officeDocument/2006/relationships/hyperlink" Target="http://en.wikipedia.org/wiki/Texas" TargetMode="External"/><Relationship Id="rId4" Type="http://schemas.openxmlformats.org/officeDocument/2006/relationships/hyperlink" Target="http://en.wikipedia.org/wiki/Colorado" TargetMode="External"/><Relationship Id="rId9" Type="http://schemas.openxmlformats.org/officeDocument/2006/relationships/hyperlink" Target="http://en.wikipedia.org/wiki/Oklahom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VistaVision" TargetMode="External"/><Relationship Id="rId2" Type="http://schemas.openxmlformats.org/officeDocument/2006/relationships/hyperlink" Target="http://en.wikipedia.org/wiki/Cinemascop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youtube.com/watch?v=tN-j4GDqjv4" TargetMode="External"/><Relationship Id="rId3" Type="http://schemas.openxmlformats.org/officeDocument/2006/relationships/hyperlink" Target="http://en.wikipedia.org/wiki/Silent_film" TargetMode="External"/><Relationship Id="rId7" Type="http://schemas.openxmlformats.org/officeDocument/2006/relationships/hyperlink" Target="http://en.wikipedia.org/wiki/John_Wayne" TargetMode="External"/><Relationship Id="rId2" Type="http://schemas.openxmlformats.org/officeDocument/2006/relationships/hyperlink" Target="http://en.wikipedia.org/wiki/The_Great_Train_Robbery_(1903_film)" TargetMode="External"/><Relationship Id="rId1" Type="http://schemas.openxmlformats.org/officeDocument/2006/relationships/slideLayout" Target="../slideLayouts/slideLayout2.xml"/><Relationship Id="rId6" Type="http://schemas.openxmlformats.org/officeDocument/2006/relationships/hyperlink" Target="http://en.wikipedia.org/wiki/Howard_Hawks" TargetMode="External"/><Relationship Id="rId5" Type="http://schemas.openxmlformats.org/officeDocument/2006/relationships/hyperlink" Target="http://en.wikipedia.org/wiki/John_Ford" TargetMode="External"/><Relationship Id="rId4" Type="http://schemas.openxmlformats.org/officeDocument/2006/relationships/hyperlink" Target="http://en.wikipedia.org/wiki/Golden_Age_of_the_Western" TargetMode="External"/><Relationship Id="rId9" Type="http://schemas.openxmlformats.org/officeDocument/2006/relationships/hyperlink" Target="http://www.youtube.com/watch?v=0EUP9rOLf3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The_Good,_the_Bad,_and_the_Ugly" TargetMode="External"/><Relationship Id="rId2" Type="http://schemas.openxmlformats.org/officeDocument/2006/relationships/hyperlink" Target="http://en.wikipedia.org/wiki/Italy" TargetMode="External"/><Relationship Id="rId1" Type="http://schemas.openxmlformats.org/officeDocument/2006/relationships/slideLayout" Target="../slideLayouts/slideLayout2.xml"/><Relationship Id="rId4" Type="http://schemas.openxmlformats.org/officeDocument/2006/relationships/hyperlink" Target="http://www.youtube.com/watch?v=yjDBUL_zhqs&amp;feature=fvst"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Little_Big_Man_(film)" TargetMode="External"/><Relationship Id="rId2" Type="http://schemas.openxmlformats.org/officeDocument/2006/relationships/hyperlink" Target="http://en.wikipedia.org/wiki/Native_Americans_in_the_United_States" TargetMode="External"/><Relationship Id="rId1" Type="http://schemas.openxmlformats.org/officeDocument/2006/relationships/slideLayout" Target="../slideLayouts/slideLayout2.xml"/><Relationship Id="rId5" Type="http://schemas.openxmlformats.org/officeDocument/2006/relationships/hyperlink" Target="http://www.youtube.com/watch?v=d9ICbZVs9TU" TargetMode="External"/><Relationship Id="rId4" Type="http://schemas.openxmlformats.org/officeDocument/2006/relationships/hyperlink" Target="http://en.wikipedia.org/wiki/Dances_with_Wolve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Richard_Widmark" TargetMode="External"/><Relationship Id="rId2" Type="http://schemas.openxmlformats.org/officeDocument/2006/relationships/hyperlink" Target="http://en.wikipedia.org/wiki/The_Last_Wagon_(1956_film)" TargetMode="External"/><Relationship Id="rId1" Type="http://schemas.openxmlformats.org/officeDocument/2006/relationships/slideLayout" Target="../slideLayouts/slideLayout2.xml"/><Relationship Id="rId5" Type="http://schemas.openxmlformats.org/officeDocument/2006/relationships/hyperlink" Target="http://www.youtube.com/watch?v=wKONbMyZU-http://www.youtube.com/watch?v=wKONbMyZU-o" TargetMode="External"/><Relationship Id="rId4" Type="http://schemas.openxmlformats.org/officeDocument/2006/relationships/hyperlink" Target="http://en.wikipedia.org/wiki/Comanch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Brokeback_Mountain" TargetMode="External"/><Relationship Id="rId2" Type="http://schemas.openxmlformats.org/officeDocument/2006/relationships/hyperlink" Target="http://en.wikipedia.org/wiki/American_West" TargetMode="External"/><Relationship Id="rId1" Type="http://schemas.openxmlformats.org/officeDocument/2006/relationships/slideLayout" Target="../slideLayouts/slideLayout2.xml"/><Relationship Id="rId5" Type="http://schemas.openxmlformats.org/officeDocument/2006/relationships/hyperlink" Target="http://en.wikipedia.org/wiki/Tales_of_the_Texas_Rangers" TargetMode="External"/><Relationship Id="rId4" Type="http://schemas.openxmlformats.org/officeDocument/2006/relationships/hyperlink" Target="http://en.wikipedia.org/wiki/No_Country_For_Old_Men_(fil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No_Country_For_Old_Men_(film)" TargetMode="External"/><Relationship Id="rId2" Type="http://schemas.openxmlformats.org/officeDocument/2006/relationships/hyperlink" Target="http://en.wikipedia.org/wiki/Brokeback_Mountain" TargetMode="External"/><Relationship Id="rId1" Type="http://schemas.openxmlformats.org/officeDocument/2006/relationships/slideLayout" Target="../slideLayouts/slideLayout2.xml"/><Relationship Id="rId5" Type="http://schemas.openxmlformats.org/officeDocument/2006/relationships/hyperlink" Target="http://www.youtube.com/watch?v=YBqmKSAHc6w" TargetMode="External"/><Relationship Id="rId4" Type="http://schemas.openxmlformats.org/officeDocument/2006/relationships/hyperlink" Target="http://en.wikipedia.org/wiki/Tales_of_the_Texas_Ranger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American_Old_West" TargetMode="External"/><Relationship Id="rId3" Type="http://schemas.openxmlformats.org/officeDocument/2006/relationships/hyperlink" Target="http://en.wikipedia.org/wiki/Film" TargetMode="External"/><Relationship Id="rId7" Type="http://schemas.openxmlformats.org/officeDocument/2006/relationships/hyperlink" Target="http://en.wikipedia.org/wiki/Painting" TargetMode="External"/><Relationship Id="rId2" Type="http://schemas.openxmlformats.org/officeDocument/2006/relationships/hyperlink" Target="http://en.wikipedia.org/wiki/Visual_arts" TargetMode="External"/><Relationship Id="rId1" Type="http://schemas.openxmlformats.org/officeDocument/2006/relationships/slideLayout" Target="../slideLayouts/slideLayout2.xml"/><Relationship Id="rId6" Type="http://schemas.openxmlformats.org/officeDocument/2006/relationships/hyperlink" Target="http://en.wikipedia.org/wiki/Literature" TargetMode="External"/><Relationship Id="rId5" Type="http://schemas.openxmlformats.org/officeDocument/2006/relationships/hyperlink" Target="http://en.wikipedia.org/wiki/Radio" TargetMode="External"/><Relationship Id="rId4" Type="http://schemas.openxmlformats.org/officeDocument/2006/relationships/hyperlink" Target="http://en.wikipedia.org/wiki/Television" TargetMode="External"/><Relationship Id="rId9" Type="http://schemas.openxmlformats.org/officeDocument/2006/relationships/hyperlink" Target="http://en.wikipedia.org/wiki/Battle_of_the_Alamo"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United_States_Army_Cavalry" TargetMode="External"/><Relationship Id="rId2" Type="http://schemas.openxmlformats.org/officeDocument/2006/relationships/hyperlink" Target="http://en.wikipedia.org/wiki/American_frontier" TargetMode="External"/><Relationship Id="rId1" Type="http://schemas.openxmlformats.org/officeDocument/2006/relationships/slideLayout" Target="../slideLayouts/slideLayout2.xml"/><Relationship Id="rId4" Type="http://schemas.openxmlformats.org/officeDocument/2006/relationships/hyperlink" Target="http://en.wikipedia.org/wiki/Industrial_Revolution"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La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Moral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King_Arthur" TargetMode="External"/><Relationship Id="rId2" Type="http://schemas.openxmlformats.org/officeDocument/2006/relationships/hyperlink" Target="http://en.wikipedia.org/wiki/Knight_erra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Ronin" TargetMode="External"/><Relationship Id="rId2" Type="http://schemas.openxmlformats.org/officeDocument/2006/relationships/hyperlink" Target="http://en.wikipedia.org/wiki/Damsel_in_distres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Native_Americans_in_the_United_Stat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Wild_Wes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1"/>
            <a:ext cx="7772400" cy="2057399"/>
          </a:xfrm>
        </p:spPr>
        <p:txBody>
          <a:bodyPr/>
          <a:lstStyle/>
          <a:p>
            <a:r>
              <a:rPr lang="en-US" sz="8800" dirty="0" smtClean="0">
                <a:latin typeface="A Cut Above The Rest" pitchFamily="34" charset="0"/>
              </a:rPr>
              <a:t>Westerns</a:t>
            </a:r>
            <a:endParaRPr lang="en-US" sz="8800" dirty="0">
              <a:latin typeface="A Cut Above The Rest" pitchFamily="34" charset="0"/>
            </a:endParaRPr>
          </a:p>
        </p:txBody>
      </p:sp>
      <p:sp>
        <p:nvSpPr>
          <p:cNvPr id="3" name="Subtitle 2"/>
          <p:cNvSpPr>
            <a:spLocks noGrp="1"/>
          </p:cNvSpPr>
          <p:nvPr>
            <p:ph type="subTitle" idx="1"/>
          </p:nvPr>
        </p:nvSpPr>
        <p:spPr>
          <a:xfrm>
            <a:off x="762000" y="1676400"/>
            <a:ext cx="7010400" cy="3962400"/>
          </a:xfrm>
        </p:spPr>
        <p:txBody>
          <a:bodyPr/>
          <a:lstStyle/>
          <a:p>
            <a:r>
              <a:rPr lang="en-US" dirty="0">
                <a:hlinkClick r:id="rId2"/>
              </a:rPr>
              <a:t>http</a:t>
            </a:r>
            <a:r>
              <a:rPr lang="en-US">
                <a:hlinkClick r:id="rId2"/>
              </a:rPr>
              <a:t>://</a:t>
            </a:r>
            <a:r>
              <a:rPr lang="en-US" smtClean="0">
                <a:hlinkClick r:id="rId2"/>
              </a:rPr>
              <a:t>www.youtube.com/watch?v=Ku4aAhxcbLw&amp;feature=fvsr</a:t>
            </a:r>
            <a:r>
              <a:rPr lang="en-US" smtClean="0"/>
              <a:t>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3138" y="3810000"/>
            <a:ext cx="4657725"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7895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Setting</a:t>
            </a:r>
            <a:endParaRPr lang="en-US" sz="6600"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sz="4400" dirty="0"/>
              <a:t>In some Westerns, where "civilization" has arrived, the town has a church and a </a:t>
            </a:r>
            <a:r>
              <a:rPr lang="en-US" sz="4400" dirty="0" smtClean="0"/>
              <a:t>school</a:t>
            </a:r>
          </a:p>
          <a:p>
            <a:pPr marL="342900" lvl="1" indent="-342900">
              <a:buFont typeface="Arial" pitchFamily="34" charset="0"/>
              <a:buChar char="•"/>
            </a:pPr>
            <a:r>
              <a:rPr lang="en-US" sz="4400" dirty="0"/>
              <a:t>I</a:t>
            </a:r>
            <a:r>
              <a:rPr lang="en-US" sz="4400" dirty="0" smtClean="0"/>
              <a:t>n </a:t>
            </a:r>
            <a:r>
              <a:rPr lang="en-US" sz="4400" dirty="0"/>
              <a:t>others, where frontier rules still hold </a:t>
            </a:r>
            <a:r>
              <a:rPr lang="en-US" sz="4400" dirty="0" smtClean="0"/>
              <a:t>fast, </a:t>
            </a:r>
            <a:r>
              <a:rPr lang="en-US" sz="4400" dirty="0"/>
              <a:t>it is, </a:t>
            </a:r>
            <a:r>
              <a:rPr lang="en-US" sz="4400" dirty="0" smtClean="0"/>
              <a:t>"where </a:t>
            </a:r>
            <a:r>
              <a:rPr lang="en-US" sz="4400" dirty="0"/>
              <a:t>life has no value".</a:t>
            </a:r>
          </a:p>
          <a:p>
            <a:endParaRPr lang="en-US" dirty="0"/>
          </a:p>
        </p:txBody>
      </p:sp>
    </p:spTree>
    <p:extLst>
      <p:ext uri="{BB962C8B-B14F-4D97-AF65-F5344CB8AC3E}">
        <p14:creationId xmlns:p14="http://schemas.microsoft.com/office/powerpoint/2010/main" val="1599697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idx="1"/>
          </p:nvPr>
        </p:nvSpPr>
        <p:spPr/>
        <p:txBody>
          <a:bodyPr>
            <a:normAutofit lnSpcReduction="10000"/>
          </a:bodyPr>
          <a:lstStyle/>
          <a:p>
            <a:r>
              <a:rPr lang="en-US" dirty="0" smtClean="0"/>
              <a:t>Western </a:t>
            </a:r>
            <a:r>
              <a:rPr lang="en-US" dirty="0"/>
              <a:t>films were enormously popular in the silent era </a:t>
            </a:r>
            <a:endParaRPr lang="en-US" dirty="0" smtClean="0"/>
          </a:p>
          <a:p>
            <a:r>
              <a:rPr lang="en-US" dirty="0" smtClean="0"/>
              <a:t>Western </a:t>
            </a:r>
            <a:r>
              <a:rPr lang="en-US" dirty="0"/>
              <a:t>films often depict conflicts with </a:t>
            </a:r>
            <a:r>
              <a:rPr lang="en-US" dirty="0">
                <a:hlinkClick r:id="rId2" action="ppaction://hlinkfile" tooltip="Native Americans in the United States"/>
              </a:rPr>
              <a:t>Native Americans</a:t>
            </a:r>
            <a:r>
              <a:rPr lang="en-US" dirty="0"/>
              <a:t>. </a:t>
            </a:r>
            <a:endParaRPr lang="en-US" dirty="0" smtClean="0"/>
          </a:p>
          <a:p>
            <a:pPr marL="457200" lvl="1" indent="0">
              <a:buNone/>
            </a:pPr>
            <a:r>
              <a:rPr lang="en-US" dirty="0"/>
              <a:t>-</a:t>
            </a:r>
            <a:r>
              <a:rPr lang="en-US" dirty="0" smtClean="0"/>
              <a:t>frequently </a:t>
            </a:r>
            <a:r>
              <a:rPr lang="en-US" dirty="0"/>
              <a:t>portray the "Injuns" as dishonorable </a:t>
            </a:r>
            <a:r>
              <a:rPr lang="en-US" dirty="0" smtClean="0"/>
              <a:t>villains</a:t>
            </a:r>
          </a:p>
          <a:p>
            <a:pPr marL="457200" lvl="1" indent="0">
              <a:buNone/>
            </a:pPr>
            <a:endParaRPr lang="en-US" dirty="0" smtClean="0"/>
          </a:p>
          <a:p>
            <a:pPr marL="457200" lvl="1" indent="0">
              <a:buNone/>
            </a:pPr>
            <a:r>
              <a:rPr lang="en-US" dirty="0" smtClean="0"/>
              <a:t>-later those </a:t>
            </a:r>
            <a:r>
              <a:rPr lang="en-US" dirty="0"/>
              <a:t>directed by </a:t>
            </a:r>
            <a:r>
              <a:rPr lang="en-US" dirty="0">
                <a:hlinkClick r:id="rId3" action="ppaction://hlinkfile" tooltip="John Ford"/>
              </a:rPr>
              <a:t>John </a:t>
            </a:r>
            <a:r>
              <a:rPr lang="en-US" dirty="0" smtClean="0">
                <a:hlinkClick r:id="rId3" action="ppaction://hlinkfile" tooltip="John Ford"/>
              </a:rPr>
              <a:t>Ford</a:t>
            </a:r>
            <a:r>
              <a:rPr lang="en-US" dirty="0" smtClean="0"/>
              <a:t> </a:t>
            </a:r>
            <a:r>
              <a:rPr lang="en-US" dirty="0"/>
              <a:t>gave native Americans a more sympathetic </a:t>
            </a:r>
            <a:r>
              <a:rPr lang="en-US" dirty="0" smtClean="0"/>
              <a:t>treatment</a:t>
            </a:r>
          </a:p>
        </p:txBody>
      </p:sp>
    </p:spTree>
    <p:extLst>
      <p:ext uri="{BB962C8B-B14F-4D97-AF65-F5344CB8AC3E}">
        <p14:creationId xmlns:p14="http://schemas.microsoft.com/office/powerpoint/2010/main" val="580906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Filming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Early Westerns were mostly filmed in the studio, just like other early Hollywood </a:t>
            </a:r>
            <a:r>
              <a:rPr lang="en-US" dirty="0" smtClean="0"/>
              <a:t>films</a:t>
            </a:r>
          </a:p>
          <a:p>
            <a:r>
              <a:rPr lang="en-US" dirty="0"/>
              <a:t>L</a:t>
            </a:r>
            <a:r>
              <a:rPr lang="en-US" dirty="0" smtClean="0"/>
              <a:t>ocation </a:t>
            </a:r>
            <a:r>
              <a:rPr lang="en-US" dirty="0"/>
              <a:t>shooting became more common from the 1930s, </a:t>
            </a:r>
            <a:endParaRPr lang="en-US" dirty="0" smtClean="0"/>
          </a:p>
          <a:p>
            <a:r>
              <a:rPr lang="en-US" dirty="0" smtClean="0"/>
              <a:t>Producers used </a:t>
            </a:r>
            <a:r>
              <a:rPr lang="en-US" dirty="0"/>
              <a:t>desolate corners of </a:t>
            </a:r>
            <a:r>
              <a:rPr lang="en-US" dirty="0">
                <a:hlinkClick r:id="rId2" action="ppaction://hlinkfile" tooltip="Arizona"/>
              </a:rPr>
              <a:t>Arizona</a:t>
            </a:r>
            <a:r>
              <a:rPr lang="en-US" dirty="0"/>
              <a:t>, </a:t>
            </a:r>
            <a:r>
              <a:rPr lang="en-US" dirty="0">
                <a:hlinkClick r:id="rId3" action="ppaction://hlinkfile" tooltip="California"/>
              </a:rPr>
              <a:t>California</a:t>
            </a:r>
            <a:r>
              <a:rPr lang="en-US" dirty="0"/>
              <a:t>, </a:t>
            </a:r>
            <a:r>
              <a:rPr lang="en-US" dirty="0">
                <a:hlinkClick r:id="rId4" action="ppaction://hlinkfile" tooltip="Colorado"/>
              </a:rPr>
              <a:t>Colorado</a:t>
            </a:r>
            <a:r>
              <a:rPr lang="en-US" dirty="0"/>
              <a:t>, </a:t>
            </a:r>
            <a:r>
              <a:rPr lang="en-US" dirty="0">
                <a:hlinkClick r:id="rId5" action="ppaction://hlinkfile" tooltip="Kansas"/>
              </a:rPr>
              <a:t>Kansas</a:t>
            </a:r>
            <a:r>
              <a:rPr lang="en-US" dirty="0"/>
              <a:t>, </a:t>
            </a:r>
            <a:r>
              <a:rPr lang="en-US" dirty="0">
                <a:hlinkClick r:id="rId6" action="ppaction://hlinkfile" tooltip="Montana"/>
              </a:rPr>
              <a:t>Montana</a:t>
            </a:r>
            <a:r>
              <a:rPr lang="en-US" dirty="0"/>
              <a:t>, </a:t>
            </a:r>
            <a:r>
              <a:rPr lang="en-US" dirty="0">
                <a:hlinkClick r:id="rId7" action="ppaction://hlinkfile" tooltip="Nevada"/>
              </a:rPr>
              <a:t>Nevada</a:t>
            </a:r>
            <a:r>
              <a:rPr lang="en-US" dirty="0"/>
              <a:t>, </a:t>
            </a:r>
            <a:r>
              <a:rPr lang="en-US" dirty="0">
                <a:hlinkClick r:id="rId8" action="ppaction://hlinkfile" tooltip="New Mexico"/>
              </a:rPr>
              <a:t>New Mexico</a:t>
            </a:r>
            <a:r>
              <a:rPr lang="en-US" dirty="0"/>
              <a:t>, </a:t>
            </a:r>
            <a:r>
              <a:rPr lang="en-US" dirty="0">
                <a:hlinkClick r:id="rId9" action="ppaction://hlinkfile" tooltip="Oklahoma"/>
              </a:rPr>
              <a:t>Oklahoma</a:t>
            </a:r>
            <a:r>
              <a:rPr lang="en-US" dirty="0"/>
              <a:t>, </a:t>
            </a:r>
            <a:r>
              <a:rPr lang="en-US" dirty="0">
                <a:hlinkClick r:id="rId10" action="ppaction://hlinkfile" tooltip="Texas"/>
              </a:rPr>
              <a:t>Texas</a:t>
            </a:r>
            <a:r>
              <a:rPr lang="en-US" dirty="0"/>
              <a:t>, </a:t>
            </a:r>
            <a:r>
              <a:rPr lang="en-US" dirty="0">
                <a:hlinkClick r:id="rId11" action="ppaction://hlinkfile" tooltip="Utah"/>
              </a:rPr>
              <a:t>Utah</a:t>
            </a:r>
            <a:r>
              <a:rPr lang="en-US" dirty="0"/>
              <a:t>, or </a:t>
            </a:r>
            <a:r>
              <a:rPr lang="en-US" dirty="0">
                <a:hlinkClick r:id="rId12" action="ppaction://hlinkfile" tooltip="Wyoming"/>
              </a:rPr>
              <a:t>Wyoming</a:t>
            </a:r>
            <a:r>
              <a:rPr lang="en-US" dirty="0"/>
              <a:t>. </a:t>
            </a:r>
            <a:endParaRPr lang="en-US" dirty="0" smtClean="0"/>
          </a:p>
          <a:p>
            <a:r>
              <a:rPr lang="en-US" dirty="0" smtClean="0"/>
              <a:t>Productions </a:t>
            </a:r>
            <a:r>
              <a:rPr lang="en-US" dirty="0"/>
              <a:t>were also filmed on location at </a:t>
            </a:r>
            <a:r>
              <a:rPr lang="en-US" dirty="0">
                <a:hlinkClick r:id="rId13" action="ppaction://hlinkfile" tooltip="Movie ranches"/>
              </a:rPr>
              <a:t>movie ranches</a:t>
            </a:r>
            <a:r>
              <a:rPr lang="en-US" dirty="0"/>
              <a:t>.</a:t>
            </a:r>
          </a:p>
          <a:p>
            <a:endParaRPr lang="en-US" dirty="0"/>
          </a:p>
        </p:txBody>
      </p:sp>
    </p:spTree>
    <p:extLst>
      <p:ext uri="{BB962C8B-B14F-4D97-AF65-F5344CB8AC3E}">
        <p14:creationId xmlns:p14="http://schemas.microsoft.com/office/powerpoint/2010/main" val="4051836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vast landscape becomes more than a vivid backdrop; it becomes a character in the film. </a:t>
            </a:r>
            <a:endParaRPr lang="en-US" dirty="0" smtClean="0"/>
          </a:p>
          <a:p>
            <a:r>
              <a:rPr lang="en-US" dirty="0" smtClean="0"/>
              <a:t>After </a:t>
            </a:r>
            <a:r>
              <a:rPr lang="en-US" dirty="0"/>
              <a:t>the early 1950s, various wide screen formats such as </a:t>
            </a:r>
            <a:r>
              <a:rPr lang="en-US" dirty="0">
                <a:hlinkClick r:id="rId2" action="ppaction://hlinkfile" tooltip="Cinemascope"/>
              </a:rPr>
              <a:t>cinemascope</a:t>
            </a:r>
            <a:r>
              <a:rPr lang="en-US" dirty="0"/>
              <a:t> (1953) and </a:t>
            </a:r>
            <a:r>
              <a:rPr lang="en-US" dirty="0">
                <a:hlinkClick r:id="rId3" action="ppaction://hlinkfile" tooltip="VistaVision"/>
              </a:rPr>
              <a:t>VistaVision</a:t>
            </a:r>
            <a:r>
              <a:rPr lang="en-US" dirty="0"/>
              <a:t> used the expanded width of the screen to display spectacular Western landscapes. </a:t>
            </a:r>
            <a:endParaRPr lang="en-US" dirty="0" smtClean="0"/>
          </a:p>
          <a:p>
            <a:r>
              <a:rPr lang="en-US" dirty="0"/>
              <a:t>M</a:t>
            </a:r>
            <a:r>
              <a:rPr lang="en-US" dirty="0" smtClean="0"/>
              <a:t>ythic </a:t>
            </a:r>
            <a:r>
              <a:rPr lang="en-US" dirty="0"/>
              <a:t>vision of the plains and deserts of the American </a:t>
            </a:r>
            <a:r>
              <a:rPr lang="en-US" dirty="0" smtClean="0"/>
              <a:t>West</a:t>
            </a:r>
            <a:endParaRPr lang="en-US" dirty="0"/>
          </a:p>
        </p:txBody>
      </p:sp>
    </p:spTree>
    <p:extLst>
      <p:ext uri="{BB962C8B-B14F-4D97-AF65-F5344CB8AC3E}">
        <p14:creationId xmlns:p14="http://schemas.microsoft.com/office/powerpoint/2010/main" val="2738564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 Western</a:t>
            </a:r>
            <a:endParaRPr lang="en-US" dirty="0"/>
          </a:p>
        </p:txBody>
      </p:sp>
      <p:sp>
        <p:nvSpPr>
          <p:cNvPr id="3" name="Content Placeholder 2"/>
          <p:cNvSpPr>
            <a:spLocks noGrp="1"/>
          </p:cNvSpPr>
          <p:nvPr>
            <p:ph idx="1"/>
          </p:nvPr>
        </p:nvSpPr>
        <p:spPr/>
        <p:txBody>
          <a:bodyPr>
            <a:normAutofit fontScale="92500"/>
          </a:bodyPr>
          <a:lstStyle/>
          <a:p>
            <a:r>
              <a:rPr lang="en-US" dirty="0"/>
              <a:t>The first Western film was the 1903 film </a:t>
            </a:r>
            <a:r>
              <a:rPr lang="en-US" i="1" dirty="0">
                <a:hlinkClick r:id="rId2" action="ppaction://hlinkfile" tooltip="The Great Train Robbery (1903 film)"/>
              </a:rPr>
              <a:t>The Great Train </a:t>
            </a:r>
            <a:r>
              <a:rPr lang="en-US" i="1" dirty="0" smtClean="0"/>
              <a:t>Robbery, a</a:t>
            </a:r>
            <a:r>
              <a:rPr lang="en-US" dirty="0" smtClean="0"/>
              <a:t> </a:t>
            </a:r>
            <a:r>
              <a:rPr lang="en-US" dirty="0">
                <a:hlinkClick r:id="rId3" action="ppaction://hlinkfile" tooltip="Silent film"/>
              </a:rPr>
              <a:t>silent film</a:t>
            </a:r>
            <a:r>
              <a:rPr lang="en-US" dirty="0"/>
              <a:t> </a:t>
            </a:r>
            <a:endParaRPr lang="en-US" dirty="0" smtClean="0"/>
          </a:p>
          <a:p>
            <a:r>
              <a:rPr lang="en-US" dirty="0" smtClean="0"/>
              <a:t>The </a:t>
            </a:r>
            <a:r>
              <a:rPr lang="en-US" dirty="0">
                <a:hlinkClick r:id="rId4" action="ppaction://hlinkfile" tooltip="Golden Age of the Western"/>
              </a:rPr>
              <a:t>Golden Age of the Western film</a:t>
            </a:r>
            <a:r>
              <a:rPr lang="en-US" dirty="0"/>
              <a:t> is epitomized by the work of two directors: </a:t>
            </a:r>
            <a:r>
              <a:rPr lang="en-US" dirty="0">
                <a:hlinkClick r:id="rId5" action="ppaction://hlinkfile" tooltip="John Ford"/>
              </a:rPr>
              <a:t>John Ford</a:t>
            </a:r>
            <a:r>
              <a:rPr lang="en-US" dirty="0"/>
              <a:t> and </a:t>
            </a:r>
            <a:r>
              <a:rPr lang="en-US" dirty="0">
                <a:hlinkClick r:id="rId6" action="ppaction://hlinkfile" tooltip="Howard Hawks"/>
              </a:rPr>
              <a:t>Howard Hawks</a:t>
            </a:r>
            <a:r>
              <a:rPr lang="en-US" dirty="0"/>
              <a:t> (both of whom often used </a:t>
            </a:r>
            <a:r>
              <a:rPr lang="en-US" dirty="0">
                <a:hlinkClick r:id="rId7" action="ppaction://hlinkfile" tooltip="John Wayne"/>
              </a:rPr>
              <a:t>John Wayne</a:t>
            </a:r>
            <a:r>
              <a:rPr lang="en-US" dirty="0"/>
              <a:t> in lead roles). </a:t>
            </a:r>
            <a:r>
              <a:rPr lang="en-US" dirty="0">
                <a:hlinkClick r:id="rId8"/>
              </a:rPr>
              <a:t>http://</a:t>
            </a:r>
            <a:r>
              <a:rPr lang="en-US" dirty="0" smtClean="0">
                <a:hlinkClick r:id="rId8"/>
              </a:rPr>
              <a:t>www.youtube.com/watch?v=tN-j4GDqjv4</a:t>
            </a:r>
            <a:endParaRPr lang="en-US" dirty="0" smtClean="0"/>
          </a:p>
          <a:p>
            <a:pPr marL="0" indent="0">
              <a:buNone/>
            </a:pPr>
            <a:r>
              <a:rPr lang="en-US" dirty="0" smtClean="0">
                <a:hlinkClick r:id="rId9"/>
              </a:rPr>
              <a:t>http</a:t>
            </a:r>
            <a:r>
              <a:rPr lang="en-US" dirty="0">
                <a:hlinkClick r:id="rId9"/>
              </a:rPr>
              <a:t>://</a:t>
            </a:r>
            <a:r>
              <a:rPr lang="en-US" dirty="0" smtClean="0">
                <a:hlinkClick r:id="rId9"/>
              </a:rPr>
              <a:t>www.youtube.com/watch?v=0EUP9rOLf30</a:t>
            </a:r>
            <a:r>
              <a:rPr lang="en-US" dirty="0" smtClean="0"/>
              <a:t> </a:t>
            </a:r>
            <a:endParaRPr lang="en-US" dirty="0"/>
          </a:p>
          <a:p>
            <a:endParaRPr lang="en-US" dirty="0"/>
          </a:p>
        </p:txBody>
      </p:sp>
    </p:spTree>
    <p:extLst>
      <p:ext uri="{BB962C8B-B14F-4D97-AF65-F5344CB8AC3E}">
        <p14:creationId xmlns:p14="http://schemas.microsoft.com/office/powerpoint/2010/main" val="1027206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Spaghetti Westerns</a:t>
            </a:r>
            <a:endParaRPr lang="en-US" dirty="0"/>
          </a:p>
        </p:txBody>
      </p:sp>
      <p:sp>
        <p:nvSpPr>
          <p:cNvPr id="3" name="Content Placeholder 2"/>
          <p:cNvSpPr>
            <a:spLocks noGrp="1"/>
          </p:cNvSpPr>
          <p:nvPr>
            <p:ph idx="1"/>
          </p:nvPr>
        </p:nvSpPr>
        <p:spPr/>
        <p:txBody>
          <a:bodyPr>
            <a:noAutofit/>
          </a:bodyPr>
          <a:lstStyle/>
          <a:p>
            <a:r>
              <a:rPr lang="en-US" sz="2400" dirty="0"/>
              <a:t>During the 1960s and 1970s, a revival of the Western emerged in </a:t>
            </a:r>
            <a:r>
              <a:rPr lang="en-US" sz="2400" dirty="0">
                <a:hlinkClick r:id="rId2" action="ppaction://hlinkfile" tooltip="Italy"/>
              </a:rPr>
              <a:t>Italy</a:t>
            </a:r>
            <a:r>
              <a:rPr lang="en-US" sz="2400" dirty="0"/>
              <a:t> with the "Spaghetti Westerns" or "Italo-Westerns". </a:t>
            </a:r>
          </a:p>
          <a:p>
            <a:pPr lvl="1"/>
            <a:r>
              <a:rPr lang="en-US" sz="2400" i="1" dirty="0" smtClean="0">
                <a:hlinkClick r:id="rId3" action="ppaction://hlinkfile" tooltip="The Good, the Bad, and the Ugly"/>
              </a:rPr>
              <a:t>The </a:t>
            </a:r>
            <a:r>
              <a:rPr lang="en-US" sz="2400" i="1" dirty="0">
                <a:hlinkClick r:id="rId3" action="ppaction://hlinkfile" tooltip="The Good, the Bad, and the Ugly"/>
              </a:rPr>
              <a:t>Good, the Bad, and the Ugly</a:t>
            </a:r>
            <a:r>
              <a:rPr lang="en-US" sz="2400" dirty="0"/>
              <a:t>. </a:t>
            </a:r>
            <a:r>
              <a:rPr lang="en-US" sz="2400" dirty="0">
                <a:hlinkClick r:id="rId4"/>
              </a:rPr>
              <a:t>http://</a:t>
            </a:r>
            <a:r>
              <a:rPr lang="en-US" sz="2400" dirty="0" smtClean="0">
                <a:hlinkClick r:id="rId4"/>
              </a:rPr>
              <a:t>www.youtube.com/watch?v=yjDBUL_zhqs&amp;feature=fvst</a:t>
            </a:r>
            <a:r>
              <a:rPr lang="en-US" sz="2400" dirty="0" smtClean="0"/>
              <a:t>  </a:t>
            </a:r>
            <a:endParaRPr lang="en-US" sz="2400" dirty="0"/>
          </a:p>
          <a:p>
            <a:r>
              <a:rPr lang="en-US" sz="2400" dirty="0"/>
              <a:t>L</a:t>
            </a:r>
            <a:r>
              <a:rPr lang="en-US" sz="2400" dirty="0" smtClean="0"/>
              <a:t>ow-budget affairs</a:t>
            </a:r>
          </a:p>
          <a:p>
            <a:r>
              <a:rPr lang="en-US" sz="2400" dirty="0"/>
              <a:t>S</a:t>
            </a:r>
            <a:r>
              <a:rPr lang="en-US" sz="2400" dirty="0" smtClean="0"/>
              <a:t>hot </a:t>
            </a:r>
            <a:r>
              <a:rPr lang="en-US" sz="2400" dirty="0"/>
              <a:t>in locations </a:t>
            </a:r>
          </a:p>
          <a:p>
            <a:r>
              <a:rPr lang="en-US" sz="2400" dirty="0"/>
              <a:t>C</a:t>
            </a:r>
            <a:r>
              <a:rPr lang="en-US" sz="2400" dirty="0" smtClean="0"/>
              <a:t>haracterized </a:t>
            </a:r>
            <a:r>
              <a:rPr lang="en-US" sz="2400" dirty="0"/>
              <a:t>by the presence of more action and violence than the Hollywood </a:t>
            </a:r>
            <a:r>
              <a:rPr lang="en-US" sz="2400" dirty="0" smtClean="0"/>
              <a:t>Westerns</a:t>
            </a:r>
          </a:p>
          <a:p>
            <a:r>
              <a:rPr lang="en-US" sz="2400" dirty="0"/>
              <a:t>P</a:t>
            </a:r>
            <a:r>
              <a:rPr lang="en-US" sz="2400" dirty="0" smtClean="0"/>
              <a:t>rotagonists </a:t>
            </a:r>
            <a:r>
              <a:rPr lang="en-US" sz="2400" dirty="0"/>
              <a:t>usually acted out of more selfish motives (money or revenge being the most common) than in the classical westerns.</a:t>
            </a:r>
          </a:p>
        </p:txBody>
      </p:sp>
    </p:spTree>
    <p:extLst>
      <p:ext uri="{BB962C8B-B14F-4D97-AF65-F5344CB8AC3E}">
        <p14:creationId xmlns:p14="http://schemas.microsoft.com/office/powerpoint/2010/main" val="4201444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Revisionist Westerns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After the early 1960s, many American film-makers began to question and change many traditional elements of </a:t>
            </a:r>
            <a:r>
              <a:rPr lang="en-US" dirty="0" smtClean="0"/>
              <a:t>Westerns</a:t>
            </a:r>
          </a:p>
          <a:p>
            <a:pPr lvl="1"/>
            <a:r>
              <a:rPr lang="en-US" dirty="0" smtClean="0"/>
              <a:t>increasingly </a:t>
            </a:r>
            <a:r>
              <a:rPr lang="en-US" dirty="0"/>
              <a:t>positive representation of </a:t>
            </a:r>
            <a:r>
              <a:rPr lang="en-US" dirty="0">
                <a:hlinkClick r:id="rId2" action="ppaction://hlinkfile" tooltip="Native Americans in the United States"/>
              </a:rPr>
              <a:t>Native Americans</a:t>
            </a:r>
            <a:r>
              <a:rPr lang="en-US" dirty="0"/>
              <a:t> who had been treated as "savages" in earlier films (</a:t>
            </a:r>
            <a:r>
              <a:rPr lang="en-US" i="1" dirty="0">
                <a:hlinkClick r:id="rId3" action="ppaction://hlinkfile" tooltip="Little Big Man (film)"/>
              </a:rPr>
              <a:t>Little Big Man</a:t>
            </a:r>
            <a:r>
              <a:rPr lang="en-US" dirty="0"/>
              <a:t>, </a:t>
            </a:r>
            <a:r>
              <a:rPr lang="en-US" i="1" dirty="0">
                <a:hlinkClick r:id="rId4" action="ppaction://hlinkfile" tooltip="Dances with Wolves"/>
              </a:rPr>
              <a:t>Dances with Wolves</a:t>
            </a:r>
            <a:r>
              <a:rPr lang="en-US" dirty="0"/>
              <a:t>). </a:t>
            </a:r>
            <a:endParaRPr lang="en-US" dirty="0" smtClean="0"/>
          </a:p>
          <a:p>
            <a:pPr lvl="1"/>
            <a:r>
              <a:rPr lang="en-US" dirty="0" smtClean="0"/>
              <a:t>Audiences </a:t>
            </a:r>
            <a:r>
              <a:rPr lang="en-US" dirty="0"/>
              <a:t>were encouraged to question the simple hero-versus-villain dualism and the morality of using violence to test one's character or to prove oneself right. </a:t>
            </a:r>
            <a:r>
              <a:rPr lang="en-US" dirty="0">
                <a:hlinkClick r:id="rId5"/>
              </a:rPr>
              <a:t>http://</a:t>
            </a:r>
            <a:r>
              <a:rPr lang="en-US" dirty="0" smtClean="0">
                <a:hlinkClick r:id="rId5"/>
              </a:rPr>
              <a:t>www.youtube.com/watch?v=d9ICbZVs9TU</a:t>
            </a:r>
            <a:r>
              <a:rPr lang="en-US" dirty="0" smtClean="0"/>
              <a:t> </a:t>
            </a:r>
          </a:p>
        </p:txBody>
      </p:sp>
    </p:spTree>
    <p:extLst>
      <p:ext uri="{BB962C8B-B14F-4D97-AF65-F5344CB8AC3E}">
        <p14:creationId xmlns:p14="http://schemas.microsoft.com/office/powerpoint/2010/main" val="3595684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Revisionist-Women</a:t>
            </a:r>
            <a:endParaRPr lang="en-US" dirty="0"/>
          </a:p>
        </p:txBody>
      </p:sp>
      <p:sp>
        <p:nvSpPr>
          <p:cNvPr id="3" name="Content Placeholder 2"/>
          <p:cNvSpPr>
            <a:spLocks noGrp="1"/>
          </p:cNvSpPr>
          <p:nvPr>
            <p:ph idx="1"/>
          </p:nvPr>
        </p:nvSpPr>
        <p:spPr/>
        <p:txBody>
          <a:bodyPr>
            <a:normAutofit lnSpcReduction="10000"/>
          </a:bodyPr>
          <a:lstStyle/>
          <a:p>
            <a:pPr lvl="1"/>
            <a:r>
              <a:rPr lang="en-US" dirty="0"/>
              <a:t>Some recent Westerns give women more powerful roles. </a:t>
            </a:r>
          </a:p>
          <a:p>
            <a:pPr lvl="2"/>
            <a:r>
              <a:rPr lang="en-US" sz="2800" dirty="0"/>
              <a:t>1956 adventure film </a:t>
            </a:r>
            <a:r>
              <a:rPr lang="en-US" sz="2800" i="1" dirty="0">
                <a:hlinkClick r:id="rId2" action="ppaction://hlinkfile" tooltip="The Last Wagon (1956 film)"/>
              </a:rPr>
              <a:t>The Last Wagon</a:t>
            </a:r>
            <a:r>
              <a:rPr lang="en-US" sz="2800" dirty="0"/>
              <a:t> in which </a:t>
            </a:r>
            <a:r>
              <a:rPr lang="en-US" sz="2800" dirty="0">
                <a:hlinkClick r:id="rId3" action="ppaction://hlinkfile" tooltip="Richard Widmark"/>
              </a:rPr>
              <a:t>Richard Widmark</a:t>
            </a:r>
            <a:r>
              <a:rPr lang="en-US" sz="2800" dirty="0"/>
              <a:t> played a white man raised by </a:t>
            </a:r>
            <a:r>
              <a:rPr lang="en-US" sz="2800" dirty="0">
                <a:hlinkClick r:id="rId4" action="ppaction://hlinkfile" tooltip="Comanche"/>
              </a:rPr>
              <a:t>Comanches</a:t>
            </a:r>
            <a:r>
              <a:rPr lang="en-US" sz="2800" dirty="0"/>
              <a:t> and persecuted by </a:t>
            </a:r>
            <a:r>
              <a:rPr lang="en-US" sz="2800" dirty="0" smtClean="0">
                <a:hlinkClick r:id="rId5"/>
              </a:rPr>
              <a:t>http</a:t>
            </a:r>
            <a:r>
              <a:rPr lang="en-US" sz="2800" dirty="0">
                <a:hlinkClick r:id="rId5"/>
              </a:rPr>
              <a:t>://</a:t>
            </a:r>
            <a:r>
              <a:rPr lang="en-US" sz="2800" dirty="0" smtClean="0">
                <a:hlinkClick r:id="rId5"/>
              </a:rPr>
              <a:t>www.youtube.com/watch?v=wKONbMyZU- http</a:t>
            </a:r>
            <a:r>
              <a:rPr lang="en-US" sz="2800" dirty="0">
                <a:hlinkClick r:id="rId5"/>
              </a:rPr>
              <a:t>://</a:t>
            </a:r>
            <a:r>
              <a:rPr lang="en-US" sz="2800" dirty="0" smtClean="0">
                <a:hlinkClick r:id="rId5"/>
              </a:rPr>
              <a:t>www.youtube.com/watch?v=wKONbMyZU-o</a:t>
            </a:r>
            <a:r>
              <a:rPr lang="en-US" sz="2800" dirty="0" smtClean="0"/>
              <a:t> </a:t>
            </a:r>
            <a:r>
              <a:rPr lang="en-US" sz="2800" dirty="0" smtClean="0"/>
              <a:t> </a:t>
            </a:r>
            <a:endParaRPr lang="en-US" sz="2800" dirty="0"/>
          </a:p>
          <a:p>
            <a:pPr lvl="2"/>
            <a:r>
              <a:rPr lang="en-US" sz="2800" i="1" dirty="0"/>
              <a:t>Westward the Women</a:t>
            </a:r>
            <a:r>
              <a:rPr lang="en-US" sz="2800" dirty="0"/>
              <a:t> (1951) starring Robert Taylor is another example.</a:t>
            </a:r>
          </a:p>
          <a:p>
            <a:endParaRPr lang="en-US" dirty="0"/>
          </a:p>
        </p:txBody>
      </p:sp>
    </p:spTree>
    <p:extLst>
      <p:ext uri="{BB962C8B-B14F-4D97-AF65-F5344CB8AC3E}">
        <p14:creationId xmlns:p14="http://schemas.microsoft.com/office/powerpoint/2010/main" val="2888778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Contemporary Westerns</a:t>
            </a:r>
            <a:endParaRPr lang="en-US" dirty="0"/>
          </a:p>
        </p:txBody>
      </p:sp>
      <p:sp>
        <p:nvSpPr>
          <p:cNvPr id="3" name="Content Placeholder 2"/>
          <p:cNvSpPr>
            <a:spLocks noGrp="1"/>
          </p:cNvSpPr>
          <p:nvPr>
            <p:ph idx="1"/>
          </p:nvPr>
        </p:nvSpPr>
        <p:spPr/>
        <p:txBody>
          <a:bodyPr>
            <a:noAutofit/>
          </a:bodyPr>
          <a:lstStyle/>
          <a:p>
            <a:r>
              <a:rPr lang="en-US" sz="2800" dirty="0" smtClean="0"/>
              <a:t>Old </a:t>
            </a:r>
            <a:r>
              <a:rPr lang="en-US" sz="2800" dirty="0"/>
              <a:t>West themes and motifs (a rebellious anti-hero, open plains and desert </a:t>
            </a:r>
            <a:r>
              <a:rPr lang="en-US" sz="2800" dirty="0" smtClean="0"/>
              <a:t>landscapes)</a:t>
            </a:r>
          </a:p>
          <a:p>
            <a:r>
              <a:rPr lang="en-US" sz="2800" dirty="0"/>
              <a:t>T</a:t>
            </a:r>
            <a:r>
              <a:rPr lang="en-US" sz="2800" dirty="0" smtClean="0"/>
              <a:t>ake </a:t>
            </a:r>
            <a:r>
              <a:rPr lang="en-US" sz="2800" dirty="0"/>
              <a:t>place in the </a:t>
            </a:r>
            <a:r>
              <a:rPr lang="en-US" sz="2800" dirty="0">
                <a:hlinkClick r:id="rId2" action="ppaction://hlinkfile" tooltip="American West"/>
              </a:rPr>
              <a:t>American West</a:t>
            </a:r>
            <a:r>
              <a:rPr lang="en-US" sz="2800" dirty="0"/>
              <a:t> and reveal the progression of the Old West mentality </a:t>
            </a:r>
            <a:endParaRPr lang="en-US" sz="2800" dirty="0" smtClean="0"/>
          </a:p>
          <a:p>
            <a:r>
              <a:rPr lang="en-US" sz="2800" dirty="0" smtClean="0"/>
              <a:t>Old </a:t>
            </a:r>
            <a:r>
              <a:rPr lang="en-US" sz="2800" dirty="0"/>
              <a:t>West-type characters struggling with displacement in a "civilized" world that rejects their outdated brand of justice. </a:t>
            </a:r>
            <a:endParaRPr lang="en-US" sz="2800" dirty="0" smtClean="0"/>
          </a:p>
          <a:p>
            <a:pPr lvl="1"/>
            <a:r>
              <a:rPr lang="en-US" i="1" dirty="0" smtClean="0">
                <a:hlinkClick r:id="rId3" action="ppaction://hlinkfile" tooltip="Brokeback Mountain"/>
              </a:rPr>
              <a:t>Brokeback </a:t>
            </a:r>
            <a:r>
              <a:rPr lang="en-US" i="1" dirty="0">
                <a:hlinkClick r:id="rId3" action="ppaction://hlinkfile" tooltip="Brokeback Mountain"/>
              </a:rPr>
              <a:t>Mountain</a:t>
            </a:r>
            <a:r>
              <a:rPr lang="en-US" dirty="0"/>
              <a:t> (2005); </a:t>
            </a:r>
            <a:r>
              <a:rPr lang="en-US" i="1" dirty="0" smtClean="0">
                <a:hlinkClick r:id="rId4" action="ppaction://hlinkfile" tooltip="No Country For Old Men (film)"/>
              </a:rPr>
              <a:t>No </a:t>
            </a:r>
            <a:r>
              <a:rPr lang="en-US" i="1" dirty="0">
                <a:hlinkClick r:id="rId4" action="ppaction://hlinkfile" tooltip="No Country For Old Men (film)"/>
              </a:rPr>
              <a:t>Country For Old Men</a:t>
            </a:r>
            <a:r>
              <a:rPr lang="en-US" dirty="0"/>
              <a:t> (2007). </a:t>
            </a:r>
            <a:r>
              <a:rPr lang="en-US" dirty="0" smtClean="0">
                <a:hlinkClick r:id="rId5" action="ppaction://hlinkfile" tooltip="Tales of the Texas Rangers"/>
              </a:rPr>
              <a:t>Tales </a:t>
            </a:r>
            <a:r>
              <a:rPr lang="en-US" dirty="0">
                <a:hlinkClick r:id="rId5" action="ppaction://hlinkfile" tooltip="Tales of the Texas Rangers"/>
              </a:rPr>
              <a:t>of the Texas Rangers</a:t>
            </a:r>
            <a:r>
              <a:rPr lang="en-US" dirty="0"/>
              <a:t>, a contemporary detective drama set in Texas, featuring many of the characteristics of traditional Westerns.</a:t>
            </a:r>
          </a:p>
        </p:txBody>
      </p:sp>
    </p:spTree>
    <p:extLst>
      <p:ext uri="{BB962C8B-B14F-4D97-AF65-F5344CB8AC3E}">
        <p14:creationId xmlns:p14="http://schemas.microsoft.com/office/powerpoint/2010/main" val="16460734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Contemporary Westerns</a:t>
            </a:r>
            <a:endParaRPr lang="en-US" dirty="0"/>
          </a:p>
        </p:txBody>
      </p:sp>
      <p:sp>
        <p:nvSpPr>
          <p:cNvPr id="3" name="Content Placeholder 2"/>
          <p:cNvSpPr>
            <a:spLocks noGrp="1"/>
          </p:cNvSpPr>
          <p:nvPr>
            <p:ph idx="1"/>
          </p:nvPr>
        </p:nvSpPr>
        <p:spPr/>
        <p:txBody>
          <a:bodyPr>
            <a:normAutofit lnSpcReduction="10000"/>
          </a:bodyPr>
          <a:lstStyle/>
          <a:p>
            <a:r>
              <a:rPr lang="en-US" dirty="0"/>
              <a:t>Old West-type characters struggling with displacement in a "civilized" world that rejects their outdated brand of justice. </a:t>
            </a:r>
          </a:p>
          <a:p>
            <a:pPr lvl="1"/>
            <a:r>
              <a:rPr lang="en-US" i="1" dirty="0">
                <a:hlinkClick r:id="rId2" action="ppaction://hlinkfile" tooltip="Brokeback Mountain"/>
              </a:rPr>
              <a:t>Brokeback Mountain</a:t>
            </a:r>
            <a:r>
              <a:rPr lang="en-US" dirty="0"/>
              <a:t> (2005); </a:t>
            </a:r>
            <a:r>
              <a:rPr lang="en-US" i="1" dirty="0">
                <a:hlinkClick r:id="rId3" action="ppaction://hlinkfile" tooltip="No Country For Old Men (film)"/>
              </a:rPr>
              <a:t>No Country For Old Men</a:t>
            </a:r>
            <a:r>
              <a:rPr lang="en-US" dirty="0"/>
              <a:t> (2007). </a:t>
            </a:r>
            <a:r>
              <a:rPr lang="en-US" dirty="0">
                <a:hlinkClick r:id="rId4" action="ppaction://hlinkfile" tooltip="Tales of the Texas Rangers"/>
              </a:rPr>
              <a:t>Tales of the Texas Rangers</a:t>
            </a:r>
            <a:r>
              <a:rPr lang="en-US" dirty="0"/>
              <a:t>, a contemporary detective drama set in Texas, featuring many of the characteristics of traditional Westerns.</a:t>
            </a:r>
          </a:p>
          <a:p>
            <a:r>
              <a:rPr lang="en-US" dirty="0">
                <a:hlinkClick r:id="rId5"/>
              </a:rPr>
              <a:t>http://</a:t>
            </a:r>
            <a:r>
              <a:rPr lang="en-US" dirty="0" smtClean="0">
                <a:hlinkClick r:id="rId5"/>
              </a:rPr>
              <a:t>www.youtube.com/watch?v=YBqmKSAHc6w</a:t>
            </a:r>
            <a:r>
              <a:rPr lang="en-US" dirty="0" smtClean="0"/>
              <a:t> </a:t>
            </a:r>
            <a:endParaRPr lang="en-US" dirty="0"/>
          </a:p>
        </p:txBody>
      </p:sp>
    </p:spTree>
    <p:extLst>
      <p:ext uri="{BB962C8B-B14F-4D97-AF65-F5344CB8AC3E}">
        <p14:creationId xmlns:p14="http://schemas.microsoft.com/office/powerpoint/2010/main" val="3251299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of the Western</a:t>
            </a:r>
            <a:endParaRPr lang="en-US" dirty="0"/>
          </a:p>
        </p:txBody>
      </p:sp>
      <p:sp>
        <p:nvSpPr>
          <p:cNvPr id="3" name="Content Placeholder 2"/>
          <p:cNvSpPr>
            <a:spLocks noGrp="1"/>
          </p:cNvSpPr>
          <p:nvPr>
            <p:ph idx="1"/>
          </p:nvPr>
        </p:nvSpPr>
        <p:spPr/>
        <p:txBody>
          <a:bodyPr>
            <a:normAutofit/>
          </a:bodyPr>
          <a:lstStyle/>
          <a:p>
            <a:r>
              <a:rPr lang="en-US" dirty="0"/>
              <a:t>The </a:t>
            </a:r>
            <a:r>
              <a:rPr lang="en-US" b="1" dirty="0"/>
              <a:t>Western</a:t>
            </a:r>
            <a:r>
              <a:rPr lang="en-US" dirty="0"/>
              <a:t> is a genre of various </a:t>
            </a:r>
            <a:r>
              <a:rPr lang="en-US" dirty="0">
                <a:hlinkClick r:id="rId2" action="ppaction://hlinkfile" tooltip="Visual arts"/>
              </a:rPr>
              <a:t>visual arts</a:t>
            </a:r>
            <a:r>
              <a:rPr lang="en-US" dirty="0"/>
              <a:t>, such as </a:t>
            </a:r>
            <a:r>
              <a:rPr lang="en-US" dirty="0">
                <a:hlinkClick r:id="rId3" action="ppaction://hlinkfile" tooltip="Film"/>
              </a:rPr>
              <a:t>film</a:t>
            </a:r>
            <a:r>
              <a:rPr lang="en-US" dirty="0"/>
              <a:t>, </a:t>
            </a:r>
            <a:r>
              <a:rPr lang="en-US" dirty="0">
                <a:hlinkClick r:id="rId4" action="ppaction://hlinkfile" tooltip="Television"/>
              </a:rPr>
              <a:t>television</a:t>
            </a:r>
            <a:r>
              <a:rPr lang="en-US" dirty="0"/>
              <a:t>, </a:t>
            </a:r>
            <a:r>
              <a:rPr lang="en-US" dirty="0">
                <a:hlinkClick r:id="rId5" action="ppaction://hlinkfile" tooltip="Radio"/>
              </a:rPr>
              <a:t>radio</a:t>
            </a:r>
            <a:r>
              <a:rPr lang="en-US" dirty="0"/>
              <a:t>, </a:t>
            </a:r>
            <a:r>
              <a:rPr lang="en-US" dirty="0">
                <a:hlinkClick r:id="rId6" action="ppaction://hlinkfile" tooltip="Literature"/>
              </a:rPr>
              <a:t>literature</a:t>
            </a:r>
            <a:r>
              <a:rPr lang="en-US" dirty="0"/>
              <a:t>, </a:t>
            </a:r>
            <a:r>
              <a:rPr lang="en-US" dirty="0">
                <a:hlinkClick r:id="rId7" action="ppaction://hlinkfile" tooltip="Painting"/>
              </a:rPr>
              <a:t>painting</a:t>
            </a:r>
            <a:r>
              <a:rPr lang="en-US" dirty="0"/>
              <a:t> and others. </a:t>
            </a:r>
            <a:endParaRPr lang="en-US" dirty="0" smtClean="0"/>
          </a:p>
          <a:p>
            <a:r>
              <a:rPr lang="en-US" dirty="0" smtClean="0"/>
              <a:t>Westerns </a:t>
            </a:r>
            <a:r>
              <a:rPr lang="en-US" dirty="0"/>
              <a:t>are devoted to telling stories set primarily in the latter half of the 19th century in the </a:t>
            </a:r>
            <a:r>
              <a:rPr lang="en-US" dirty="0">
                <a:hlinkClick r:id="rId8" action="ppaction://hlinkfile" tooltip="American Old West"/>
              </a:rPr>
              <a:t>American Old West</a:t>
            </a:r>
            <a:r>
              <a:rPr lang="en-US" dirty="0"/>
              <a:t>, hence the name. </a:t>
            </a:r>
            <a:endParaRPr lang="en-US" dirty="0" smtClean="0"/>
          </a:p>
          <a:p>
            <a:r>
              <a:rPr lang="en-US" dirty="0" smtClean="0"/>
              <a:t>Some </a:t>
            </a:r>
            <a:r>
              <a:rPr lang="en-US" dirty="0"/>
              <a:t>Westerns are set as early as the </a:t>
            </a:r>
            <a:r>
              <a:rPr lang="en-US" dirty="0">
                <a:hlinkClick r:id="rId9" action="ppaction://hlinkfile" tooltip="Battle of the Alamo"/>
              </a:rPr>
              <a:t>Battle of the Alamo</a:t>
            </a:r>
            <a:r>
              <a:rPr lang="en-US" dirty="0"/>
              <a:t> in 1836. </a:t>
            </a:r>
            <a:endParaRPr lang="en-US" dirty="0" smtClean="0"/>
          </a:p>
          <a:p>
            <a:endParaRPr lang="en-US" dirty="0"/>
          </a:p>
        </p:txBody>
      </p:sp>
    </p:spTree>
    <p:extLst>
      <p:ext uri="{BB962C8B-B14F-4D97-AF65-F5344CB8AC3E}">
        <p14:creationId xmlns:p14="http://schemas.microsoft.com/office/powerpoint/2010/main" val="2605678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themes</a:t>
            </a:r>
            <a:endParaRPr lang="en-US" dirty="0"/>
          </a:p>
        </p:txBody>
      </p:sp>
      <p:sp>
        <p:nvSpPr>
          <p:cNvPr id="3" name="Content Placeholder 2"/>
          <p:cNvSpPr>
            <a:spLocks noGrp="1"/>
          </p:cNvSpPr>
          <p:nvPr>
            <p:ph idx="1"/>
          </p:nvPr>
        </p:nvSpPr>
        <p:spPr/>
        <p:txBody>
          <a:bodyPr>
            <a:normAutofit fontScale="92500" lnSpcReduction="20000"/>
          </a:bodyPr>
          <a:lstStyle/>
          <a:p>
            <a:r>
              <a:rPr lang="en-US" sz="3500" dirty="0"/>
              <a:t>Westerns often portray how desolate and hard life was for </a:t>
            </a:r>
            <a:r>
              <a:rPr lang="en-US" sz="3500" dirty="0">
                <a:hlinkClick r:id="rId2" action="ppaction://hlinkfile" tooltip="American frontier"/>
              </a:rPr>
              <a:t>American frontier</a:t>
            </a:r>
            <a:r>
              <a:rPr lang="en-US" sz="3500" dirty="0"/>
              <a:t> </a:t>
            </a:r>
            <a:r>
              <a:rPr lang="en-US" sz="3500" dirty="0" smtClean="0"/>
              <a:t>families.</a:t>
            </a:r>
          </a:p>
          <a:p>
            <a:r>
              <a:rPr lang="en-US" sz="3500" dirty="0" smtClean="0"/>
              <a:t>These </a:t>
            </a:r>
            <a:r>
              <a:rPr lang="en-US" sz="3500" dirty="0"/>
              <a:t>families are faced with change that would severely alter their way of life. </a:t>
            </a:r>
          </a:p>
          <a:p>
            <a:pPr lvl="1"/>
            <a:r>
              <a:rPr lang="en-US" sz="3500" dirty="0" smtClean="0"/>
              <a:t>conflict </a:t>
            </a:r>
            <a:r>
              <a:rPr lang="en-US" sz="3500" dirty="0"/>
              <a:t>between natives and settlers or </a:t>
            </a:r>
            <a:r>
              <a:rPr lang="en-US" sz="3500" dirty="0">
                <a:hlinkClick r:id="rId3" action="ppaction://hlinkfile" tooltip="United States Army Cavalry"/>
              </a:rPr>
              <a:t>U.S. </a:t>
            </a:r>
            <a:r>
              <a:rPr lang="en-US" sz="3500" dirty="0" smtClean="0">
                <a:hlinkClick r:id="rId3" action="ppaction://hlinkfile" tooltip="United States Army Cavalry"/>
              </a:rPr>
              <a:t>Cavalry</a:t>
            </a:r>
            <a:r>
              <a:rPr lang="en-US" sz="3500" dirty="0" smtClean="0"/>
              <a:t> 	</a:t>
            </a:r>
          </a:p>
          <a:p>
            <a:pPr lvl="1"/>
            <a:r>
              <a:rPr lang="en-US" sz="3500" dirty="0" smtClean="0"/>
              <a:t>conflict between cattle </a:t>
            </a:r>
            <a:r>
              <a:rPr lang="en-US" sz="3500" dirty="0"/>
              <a:t>ranchers and farmers 	</a:t>
            </a:r>
            <a:r>
              <a:rPr lang="en-US" sz="3500" dirty="0" smtClean="0"/>
              <a:t>ranchers </a:t>
            </a:r>
            <a:r>
              <a:rPr lang="en-US" sz="3500" dirty="0"/>
              <a:t>being threatened by the onset of the </a:t>
            </a:r>
            <a:r>
              <a:rPr lang="en-US" sz="3500" dirty="0" smtClean="0"/>
              <a:t>	</a:t>
            </a:r>
            <a:r>
              <a:rPr lang="en-US" sz="3500" dirty="0" smtClean="0">
                <a:hlinkClick r:id="rId4" action="ppaction://hlinkfile" tooltip="Industrial Revolution"/>
              </a:rPr>
              <a:t>Industrial </a:t>
            </a:r>
            <a:r>
              <a:rPr lang="en-US" sz="3500" dirty="0">
                <a:hlinkClick r:id="rId4" action="ppaction://hlinkfile" tooltip="Industrial Revolution"/>
              </a:rPr>
              <a:t>Revolution</a:t>
            </a:r>
            <a:r>
              <a:rPr lang="en-US" sz="3500" dirty="0"/>
              <a:t>. </a:t>
            </a:r>
            <a:endParaRPr lang="en-US" sz="3500" dirty="0" smtClean="0"/>
          </a:p>
          <a:p>
            <a:pPr marL="457200" lvl="1" indent="0">
              <a:buNone/>
            </a:pPr>
            <a:r>
              <a:rPr lang="en-US" dirty="0"/>
              <a:t>	</a:t>
            </a:r>
          </a:p>
        </p:txBody>
      </p:sp>
    </p:spTree>
    <p:extLst>
      <p:ext uri="{BB962C8B-B14F-4D97-AF65-F5344CB8AC3E}">
        <p14:creationId xmlns:p14="http://schemas.microsoft.com/office/powerpoint/2010/main" val="1634723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p:txBody>
          <a:bodyPr>
            <a:normAutofit/>
          </a:bodyPr>
          <a:lstStyle/>
          <a:p>
            <a:r>
              <a:rPr lang="en-US" dirty="0"/>
              <a:t>C</a:t>
            </a:r>
            <a:r>
              <a:rPr lang="en-US" dirty="0" smtClean="0"/>
              <a:t>onquest </a:t>
            </a:r>
            <a:r>
              <a:rPr lang="en-US" dirty="0"/>
              <a:t>of the wilderness and the subordination of nature in the name of civilization </a:t>
            </a:r>
          </a:p>
          <a:p>
            <a:r>
              <a:rPr lang="en-US" dirty="0"/>
              <a:t>C</a:t>
            </a:r>
            <a:r>
              <a:rPr lang="en-US" dirty="0" smtClean="0"/>
              <a:t>onfiscation </a:t>
            </a:r>
            <a:r>
              <a:rPr lang="en-US" dirty="0"/>
              <a:t>of the territorial rights of the original inhabitants of the frontier</a:t>
            </a:r>
            <a:r>
              <a:rPr lang="en-US" dirty="0" smtClean="0"/>
              <a:t>. </a:t>
            </a:r>
          </a:p>
          <a:p>
            <a:r>
              <a:rPr lang="en-US" dirty="0"/>
              <a:t>D</a:t>
            </a:r>
            <a:r>
              <a:rPr lang="en-US" dirty="0" smtClean="0"/>
              <a:t>epicts </a:t>
            </a:r>
            <a:r>
              <a:rPr lang="en-US" dirty="0"/>
              <a:t>a society organized around </a:t>
            </a:r>
            <a:r>
              <a:rPr lang="en-US" dirty="0" smtClean="0"/>
              <a:t>private </a:t>
            </a:r>
            <a:r>
              <a:rPr lang="en-US" dirty="0"/>
              <a:t>justice </a:t>
            </a:r>
            <a:r>
              <a:rPr lang="en-US" dirty="0" smtClean="0"/>
              <a:t>rather </a:t>
            </a:r>
            <a:r>
              <a:rPr lang="en-US" dirty="0"/>
              <a:t>than one organized around rationalistic, abstract </a:t>
            </a:r>
            <a:r>
              <a:rPr lang="en-US" dirty="0" smtClean="0">
                <a:hlinkClick r:id="rId2" action="ppaction://hlinkfile" tooltip="Law"/>
              </a:rPr>
              <a:t>law</a:t>
            </a:r>
            <a:r>
              <a:rPr lang="en-US" dirty="0" smtClean="0"/>
              <a:t> </a:t>
            </a:r>
          </a:p>
          <a:p>
            <a:endParaRPr lang="en-US" dirty="0"/>
          </a:p>
        </p:txBody>
      </p:sp>
    </p:spTree>
    <p:extLst>
      <p:ext uri="{BB962C8B-B14F-4D97-AF65-F5344CB8AC3E}">
        <p14:creationId xmlns:p14="http://schemas.microsoft.com/office/powerpoint/2010/main" val="2600054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Themes</a:t>
            </a:r>
            <a:endParaRPr lang="en-US" sz="6600" dirty="0"/>
          </a:p>
        </p:txBody>
      </p:sp>
      <p:sp>
        <p:nvSpPr>
          <p:cNvPr id="3" name="Content Placeholder 2"/>
          <p:cNvSpPr>
            <a:spLocks noGrp="1"/>
          </p:cNvSpPr>
          <p:nvPr>
            <p:ph idx="1"/>
          </p:nvPr>
        </p:nvSpPr>
        <p:spPr/>
        <p:txBody>
          <a:bodyPr>
            <a:normAutofit fontScale="92500" lnSpcReduction="10000"/>
          </a:bodyPr>
          <a:lstStyle/>
          <a:p>
            <a:r>
              <a:rPr lang="en-US" sz="5400" dirty="0" smtClean="0"/>
              <a:t>Simple </a:t>
            </a:r>
            <a:r>
              <a:rPr lang="en-US" sz="5400" dirty="0">
                <a:hlinkClick r:id="rId2" action="ppaction://hlinkfile" tooltip="Morality"/>
              </a:rPr>
              <a:t>morality</a:t>
            </a:r>
            <a:r>
              <a:rPr lang="en-US" sz="5400" dirty="0"/>
              <a:t> </a:t>
            </a:r>
            <a:r>
              <a:rPr lang="en-US" sz="5400" dirty="0" smtClean="0"/>
              <a:t>tales</a:t>
            </a:r>
          </a:p>
          <a:p>
            <a:r>
              <a:rPr lang="en-US" sz="5400" dirty="0"/>
              <a:t>Westerns often stress the harshness of the </a:t>
            </a:r>
            <a:r>
              <a:rPr lang="en-US" sz="5400" dirty="0" smtClean="0"/>
              <a:t>wilderness</a:t>
            </a:r>
          </a:p>
          <a:p>
            <a:r>
              <a:rPr lang="en-US" sz="5400" dirty="0"/>
              <a:t> Centers on the life of a semi-nomadic wanderer, usually a cowboy or a gunfighter</a:t>
            </a:r>
            <a:r>
              <a:rPr lang="en-US" sz="5400" dirty="0" smtClean="0"/>
              <a:t>. </a:t>
            </a:r>
            <a:endParaRPr lang="en-US" sz="5400" dirty="0"/>
          </a:p>
        </p:txBody>
      </p:sp>
    </p:spTree>
    <p:extLst>
      <p:ext uri="{BB962C8B-B14F-4D97-AF65-F5344CB8AC3E}">
        <p14:creationId xmlns:p14="http://schemas.microsoft.com/office/powerpoint/2010/main" val="455069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Protagonists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Western protagonist are literary </a:t>
            </a:r>
            <a:r>
              <a:rPr lang="en-US" dirty="0"/>
              <a:t>descendants of the </a:t>
            </a:r>
            <a:r>
              <a:rPr lang="en-US" dirty="0">
                <a:hlinkClick r:id="rId2" action="ppaction://hlinkfile" tooltip="Knight errant"/>
              </a:rPr>
              <a:t>knight errant</a:t>
            </a:r>
            <a:r>
              <a:rPr lang="en-US" dirty="0"/>
              <a:t> which stood at the center of earlier extensive genres such as the </a:t>
            </a:r>
            <a:r>
              <a:rPr lang="en-US" dirty="0">
                <a:hlinkClick r:id="rId3" action="ppaction://hlinkfile" tooltip="King Arthur"/>
              </a:rPr>
              <a:t>Arthurian Romances</a:t>
            </a:r>
            <a:r>
              <a:rPr lang="en-US" dirty="0" smtClean="0"/>
              <a:t>. </a:t>
            </a:r>
          </a:p>
          <a:p>
            <a:r>
              <a:rPr lang="en-US" dirty="0" smtClean="0"/>
              <a:t>Like </a:t>
            </a:r>
            <a:r>
              <a:rPr lang="en-US" dirty="0"/>
              <a:t>the cowboy or gunfighter of the Western, the knight errant of the earlier European tales and poetry was wandering from place to place on his horse, fighting villains of various kinds and bound to no fixed social structures but only to his own innate code of honor. </a:t>
            </a:r>
            <a:endParaRPr lang="en-US" dirty="0" smtClean="0"/>
          </a:p>
          <a:p>
            <a:endParaRPr lang="en-US" dirty="0"/>
          </a:p>
        </p:txBody>
      </p:sp>
    </p:spTree>
    <p:extLst>
      <p:ext uri="{BB962C8B-B14F-4D97-AF65-F5344CB8AC3E}">
        <p14:creationId xmlns:p14="http://schemas.microsoft.com/office/powerpoint/2010/main" val="586386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Protagonists</a:t>
            </a:r>
            <a:endParaRPr lang="en-US" dirty="0"/>
          </a:p>
        </p:txBody>
      </p:sp>
      <p:sp>
        <p:nvSpPr>
          <p:cNvPr id="3" name="Content Placeholder 2"/>
          <p:cNvSpPr>
            <a:spLocks noGrp="1"/>
          </p:cNvSpPr>
          <p:nvPr>
            <p:ph idx="1"/>
          </p:nvPr>
        </p:nvSpPr>
        <p:spPr/>
        <p:txBody>
          <a:bodyPr/>
          <a:lstStyle/>
          <a:p>
            <a:r>
              <a:rPr lang="en-US" sz="3600" dirty="0"/>
              <a:t>Like knights errant, the heroes of Westerns frequently rescue </a:t>
            </a:r>
            <a:r>
              <a:rPr lang="en-US" sz="3600" dirty="0">
                <a:hlinkClick r:id="rId2" action="ppaction://hlinkfile" tooltip="Damsel in distress"/>
              </a:rPr>
              <a:t>damsels in distress</a:t>
            </a:r>
            <a:r>
              <a:rPr lang="en-US" sz="3600" dirty="0"/>
              <a:t>. </a:t>
            </a:r>
          </a:p>
          <a:p>
            <a:r>
              <a:rPr lang="en-US" sz="3600" dirty="0"/>
              <a:t>Similarly, the wandering protagonists of Westerns share many of the characteristics equated with the image of the </a:t>
            </a:r>
            <a:r>
              <a:rPr lang="en-US" sz="3600" dirty="0">
                <a:hlinkClick r:id="rId3" action="ppaction://hlinkfile" tooltip="Ronin"/>
              </a:rPr>
              <a:t>ronin</a:t>
            </a:r>
            <a:r>
              <a:rPr lang="en-US" sz="3600" dirty="0"/>
              <a:t> in modern Japanese culture.</a:t>
            </a:r>
          </a:p>
          <a:p>
            <a:pPr marL="0" indent="0">
              <a:buNone/>
            </a:pPr>
            <a:endParaRPr lang="en-US" dirty="0"/>
          </a:p>
        </p:txBody>
      </p:sp>
    </p:spTree>
    <p:extLst>
      <p:ext uri="{BB962C8B-B14F-4D97-AF65-F5344CB8AC3E}">
        <p14:creationId xmlns:p14="http://schemas.microsoft.com/office/powerpoint/2010/main" val="129405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Settings</a:t>
            </a:r>
            <a:endParaRPr lang="en-US" dirty="0"/>
          </a:p>
        </p:txBody>
      </p:sp>
      <p:sp>
        <p:nvSpPr>
          <p:cNvPr id="3" name="Content Placeholder 2"/>
          <p:cNvSpPr>
            <a:spLocks noGrp="1"/>
          </p:cNvSpPr>
          <p:nvPr>
            <p:ph idx="1"/>
          </p:nvPr>
        </p:nvSpPr>
        <p:spPr/>
        <p:txBody>
          <a:bodyPr>
            <a:normAutofit/>
          </a:bodyPr>
          <a:lstStyle/>
          <a:p>
            <a:r>
              <a:rPr lang="en-US" dirty="0"/>
              <a:t>i</a:t>
            </a:r>
            <a:r>
              <a:rPr lang="en-US" dirty="0" smtClean="0"/>
              <a:t>solated forts</a:t>
            </a:r>
          </a:p>
          <a:p>
            <a:r>
              <a:rPr lang="en-US" dirty="0" smtClean="0"/>
              <a:t>ranches </a:t>
            </a:r>
            <a:endParaRPr lang="en-US" dirty="0"/>
          </a:p>
          <a:p>
            <a:r>
              <a:rPr lang="en-US" dirty="0"/>
              <a:t>h</a:t>
            </a:r>
            <a:r>
              <a:rPr lang="en-US" dirty="0" smtClean="0"/>
              <a:t>omesteads</a:t>
            </a:r>
          </a:p>
          <a:p>
            <a:r>
              <a:rPr lang="en-US" dirty="0" smtClean="0">
                <a:hlinkClick r:id="rId2" action="ppaction://hlinkfile" tooltip="Native Americans in the United States"/>
              </a:rPr>
              <a:t>Native </a:t>
            </a:r>
            <a:r>
              <a:rPr lang="en-US" dirty="0">
                <a:hlinkClick r:id="rId2" action="ppaction://hlinkfile" tooltip="Native Americans in the United States"/>
              </a:rPr>
              <a:t>American</a:t>
            </a:r>
            <a:r>
              <a:rPr lang="en-US" dirty="0"/>
              <a:t> </a:t>
            </a:r>
            <a:r>
              <a:rPr lang="en-US" dirty="0" smtClean="0"/>
              <a:t>village</a:t>
            </a:r>
          </a:p>
          <a:p>
            <a:r>
              <a:rPr lang="en-US" dirty="0" smtClean="0"/>
              <a:t>small </a:t>
            </a:r>
            <a:r>
              <a:rPr lang="en-US" dirty="0"/>
              <a:t>frontier town with its </a:t>
            </a:r>
            <a:r>
              <a:rPr lang="en-US" dirty="0" smtClean="0"/>
              <a:t>saloon</a:t>
            </a:r>
          </a:p>
          <a:p>
            <a:r>
              <a:rPr lang="en-US" dirty="0" smtClean="0"/>
              <a:t>general store</a:t>
            </a:r>
          </a:p>
          <a:p>
            <a:r>
              <a:rPr lang="en-US" dirty="0" smtClean="0"/>
              <a:t>livery </a:t>
            </a:r>
            <a:r>
              <a:rPr lang="en-US" dirty="0"/>
              <a:t>stable </a:t>
            </a:r>
          </a:p>
          <a:p>
            <a:endParaRPr lang="en-US" dirty="0"/>
          </a:p>
        </p:txBody>
      </p:sp>
    </p:spTree>
    <p:extLst>
      <p:ext uri="{BB962C8B-B14F-4D97-AF65-F5344CB8AC3E}">
        <p14:creationId xmlns:p14="http://schemas.microsoft.com/office/powerpoint/2010/main" val="4279925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idx="1"/>
          </p:nvPr>
        </p:nvSpPr>
        <p:spPr/>
        <p:txBody>
          <a:bodyPr>
            <a:normAutofit/>
          </a:bodyPr>
          <a:lstStyle/>
          <a:p>
            <a:r>
              <a:rPr lang="en-US" sz="3600" dirty="0"/>
              <a:t>I</a:t>
            </a:r>
            <a:r>
              <a:rPr lang="en-US" sz="3600" dirty="0" smtClean="0"/>
              <a:t>t </a:t>
            </a:r>
            <a:r>
              <a:rPr lang="en-US" sz="3600" dirty="0"/>
              <a:t>is usually the saloon that </a:t>
            </a:r>
            <a:r>
              <a:rPr lang="en-US" sz="3600" dirty="0" smtClean="0"/>
              <a:t>emphasizes the </a:t>
            </a:r>
            <a:r>
              <a:rPr lang="en-US" sz="3600" dirty="0"/>
              <a:t>"</a:t>
            </a:r>
            <a:r>
              <a:rPr lang="en-US" sz="3600" dirty="0">
                <a:hlinkClick r:id="rId2" action="ppaction://hlinkfile" tooltip="Wild West"/>
              </a:rPr>
              <a:t>Wild </a:t>
            </a:r>
            <a:r>
              <a:rPr lang="en-US" sz="3600" dirty="0" smtClean="0">
                <a:hlinkClick r:id="rId2" action="ppaction://hlinkfile" tooltip="Wild West"/>
              </a:rPr>
              <a:t>West</a:t>
            </a:r>
            <a:r>
              <a:rPr lang="en-US" sz="3600" dirty="0" smtClean="0"/>
              <a:t>“</a:t>
            </a:r>
          </a:p>
          <a:p>
            <a:pPr lvl="1"/>
            <a:r>
              <a:rPr lang="en-US" sz="3600" dirty="0" smtClean="0"/>
              <a:t> music </a:t>
            </a:r>
            <a:r>
              <a:rPr lang="en-US" sz="3600" dirty="0"/>
              <a:t>(raucous piano </a:t>
            </a:r>
            <a:r>
              <a:rPr lang="en-US" sz="3600" dirty="0" smtClean="0"/>
              <a:t>playing)</a:t>
            </a:r>
          </a:p>
          <a:p>
            <a:pPr lvl="1"/>
            <a:r>
              <a:rPr lang="en-US" sz="3600" dirty="0" smtClean="0"/>
              <a:t>women </a:t>
            </a:r>
            <a:r>
              <a:rPr lang="en-US" sz="3600" dirty="0"/>
              <a:t>(often </a:t>
            </a:r>
            <a:r>
              <a:rPr lang="en-US" sz="3600" dirty="0" smtClean="0"/>
              <a:t>prostitutes)</a:t>
            </a:r>
          </a:p>
          <a:p>
            <a:pPr lvl="1"/>
            <a:r>
              <a:rPr lang="en-US" sz="3600" dirty="0" smtClean="0"/>
              <a:t>gambling </a:t>
            </a:r>
            <a:r>
              <a:rPr lang="en-US" sz="3600" dirty="0"/>
              <a:t>(draw poker or five card stud</a:t>
            </a:r>
            <a:r>
              <a:rPr lang="en-US" sz="3600" dirty="0" smtClean="0"/>
              <a:t>)</a:t>
            </a:r>
          </a:p>
          <a:p>
            <a:pPr lvl="1"/>
            <a:r>
              <a:rPr lang="en-US" sz="3600" dirty="0" smtClean="0"/>
              <a:t> </a:t>
            </a:r>
            <a:r>
              <a:rPr lang="en-US" sz="3600" dirty="0"/>
              <a:t>drinking (beer or </a:t>
            </a:r>
            <a:r>
              <a:rPr lang="en-US" sz="3600" dirty="0" smtClean="0"/>
              <a:t>whiskey)</a:t>
            </a:r>
          </a:p>
          <a:p>
            <a:pPr lvl="1"/>
            <a:r>
              <a:rPr lang="en-US" sz="3600" dirty="0" smtClean="0"/>
              <a:t>brawling </a:t>
            </a:r>
            <a:r>
              <a:rPr lang="en-US" sz="3600" dirty="0"/>
              <a:t>and shooting. </a:t>
            </a:r>
            <a:endParaRPr lang="en-US" sz="3600" dirty="0" smtClean="0"/>
          </a:p>
          <a:p>
            <a:endParaRPr lang="en-US" dirty="0"/>
          </a:p>
        </p:txBody>
      </p:sp>
    </p:spTree>
    <p:extLst>
      <p:ext uri="{BB962C8B-B14F-4D97-AF65-F5344CB8AC3E}">
        <p14:creationId xmlns:p14="http://schemas.microsoft.com/office/powerpoint/2010/main" val="771718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187</TotalTime>
  <Words>981</Words>
  <Application>Microsoft Office PowerPoint</Application>
  <PresentationFormat>On-screen Show (4:3)</PresentationFormat>
  <Paragraphs>87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Westerns</vt:lpstr>
      <vt:lpstr>Origin of the Western</vt:lpstr>
      <vt:lpstr>Major themes</vt:lpstr>
      <vt:lpstr>Themes</vt:lpstr>
      <vt:lpstr>Themes</vt:lpstr>
      <vt:lpstr>Protagonists</vt:lpstr>
      <vt:lpstr>Protagonists</vt:lpstr>
      <vt:lpstr>Settings</vt:lpstr>
      <vt:lpstr>Setting</vt:lpstr>
      <vt:lpstr>Setting</vt:lpstr>
      <vt:lpstr>Characteristics</vt:lpstr>
      <vt:lpstr>Filming</vt:lpstr>
      <vt:lpstr>Setting</vt:lpstr>
      <vt:lpstr>Classic Western</vt:lpstr>
      <vt:lpstr>Spaghetti Westerns</vt:lpstr>
      <vt:lpstr>Revisionist Westerns</vt:lpstr>
      <vt:lpstr>Revisionist-Women</vt:lpstr>
      <vt:lpstr>Contemporary Westerns</vt:lpstr>
      <vt:lpstr>Contemporary Westerns</vt:lpstr>
    </vt:vector>
  </TitlesOfParts>
  <Company>VPSD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Westerns</dc:title>
  <dc:creator>VPSD</dc:creator>
  <cp:lastModifiedBy>VPSD</cp:lastModifiedBy>
  <cp:revision>24</cp:revision>
  <dcterms:created xsi:type="dcterms:W3CDTF">2012-03-22T17:39:37Z</dcterms:created>
  <dcterms:modified xsi:type="dcterms:W3CDTF">2013-03-29T13:56:54Z</dcterms:modified>
</cp:coreProperties>
</file>