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676206-06A1-4D49-AB25-2386630624B9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7617E7-3D95-483A-B2B7-9FB10D4B1F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FILM STUDIES?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0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receptive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4000" dirty="0" smtClean="0"/>
              <a:t>1.  Prejudices </a:t>
            </a:r>
            <a:r>
              <a:rPr lang="en-US" sz="4000" dirty="0"/>
              <a:t>and misconceptions </a:t>
            </a:r>
            <a:r>
              <a:rPr lang="en-US" sz="4000" dirty="0" smtClean="0"/>
              <a:t>	– </a:t>
            </a:r>
            <a:r>
              <a:rPr lang="en-US" sz="4000" dirty="0"/>
              <a:t>our own material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 smtClean="0"/>
              <a:t>	2.  Dismiss </a:t>
            </a:r>
            <a:r>
              <a:rPr lang="en-US" sz="4000" dirty="0"/>
              <a:t>certain categories </a:t>
            </a:r>
            <a:r>
              <a:rPr lang="en-US" sz="4000" dirty="0" smtClean="0"/>
              <a:t>	(</a:t>
            </a:r>
            <a:r>
              <a:rPr lang="en-US" sz="4000" dirty="0"/>
              <a:t>i.e. guys – romantic comedy)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7110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sz="4000" dirty="0" smtClean="0"/>
              <a:t>3.  </a:t>
            </a:r>
            <a:r>
              <a:rPr lang="en-US" sz="4800" dirty="0" smtClean="0"/>
              <a:t>Preconceived </a:t>
            </a:r>
            <a:r>
              <a:rPr lang="en-US" sz="4800" dirty="0"/>
              <a:t>notions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marL="914400" lvl="2" indent="0">
              <a:buNone/>
            </a:pPr>
            <a:r>
              <a:rPr lang="en-US" sz="4800" dirty="0" smtClean="0"/>
              <a:t>4.  Unwillingness </a:t>
            </a:r>
            <a:r>
              <a:rPr lang="en-US" sz="4800" dirty="0"/>
              <a:t>to venture beyond the norm</a:t>
            </a:r>
          </a:p>
          <a:p>
            <a:pPr lvl="3"/>
            <a:r>
              <a:rPr lang="en-US" sz="4800" dirty="0"/>
              <a:t>Foreign films</a:t>
            </a:r>
          </a:p>
          <a:p>
            <a:pPr lvl="3"/>
            <a:r>
              <a:rPr lang="en-US" sz="4800" dirty="0"/>
              <a:t>Documentaries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6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4000" dirty="0"/>
              <a:t>People set up their own criteria for what a movie is supposed to be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sz="4800" dirty="0"/>
              <a:t>Scary</a:t>
            </a:r>
          </a:p>
          <a:p>
            <a:pPr lvl="3"/>
            <a:r>
              <a:rPr lang="en-US" sz="4800" dirty="0"/>
              <a:t>Entertaining</a:t>
            </a:r>
          </a:p>
          <a:p>
            <a:pPr lvl="3"/>
            <a:r>
              <a:rPr lang="en-US" sz="4800" dirty="0"/>
              <a:t>Deep</a:t>
            </a:r>
          </a:p>
          <a:p>
            <a:pPr lvl="3"/>
            <a:r>
              <a:rPr lang="en-US" sz="4800" dirty="0"/>
              <a:t>Funny</a:t>
            </a:r>
          </a:p>
          <a:p>
            <a:pPr lvl="3"/>
            <a:r>
              <a:rPr lang="en-US" sz="4800" dirty="0"/>
              <a:t>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7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4400" dirty="0"/>
              <a:t>Be careful not to over respond to individual elements.  See the film as a whole.</a:t>
            </a:r>
          </a:p>
          <a:p>
            <a:pPr lvl="3"/>
            <a:r>
              <a:rPr lang="en-US" sz="4400" dirty="0"/>
              <a:t>i.e. “I hate war films.”</a:t>
            </a:r>
          </a:p>
          <a:p>
            <a:pPr lvl="3"/>
            <a:r>
              <a:rPr lang="en-US" sz="4400" dirty="0"/>
              <a:t>“I won’t watch anything with nudity”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7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</a:t>
            </a:r>
            <a:r>
              <a:rPr lang="en-US" sz="4800" dirty="0"/>
              <a:t>Film-Viewing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Theater?</a:t>
            </a:r>
          </a:p>
          <a:p>
            <a:pPr lvl="1"/>
            <a:r>
              <a:rPr lang="en-US" dirty="0"/>
              <a:t>Home?</a:t>
            </a:r>
          </a:p>
          <a:p>
            <a:pPr lvl="1"/>
            <a:r>
              <a:rPr lang="en-US" dirty="0"/>
              <a:t>Classroom</a:t>
            </a:r>
          </a:p>
          <a:p>
            <a:pPr lvl="1"/>
            <a:r>
              <a:rPr lang="en-US" dirty="0"/>
              <a:t>Couch?</a:t>
            </a:r>
          </a:p>
          <a:p>
            <a:pPr lvl="1"/>
            <a:r>
              <a:rPr lang="en-US" dirty="0"/>
              <a:t>Alone?</a:t>
            </a:r>
          </a:p>
          <a:p>
            <a:pPr lvl="1"/>
            <a:r>
              <a:rPr lang="en-US" dirty="0"/>
              <a:t>With others? (Does the experience change depending on the environment?</a:t>
            </a:r>
          </a:p>
          <a:p>
            <a:pPr lvl="1"/>
            <a:r>
              <a:rPr lang="en-US" dirty="0"/>
              <a:t>Small screen”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9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dirty="0"/>
              <a:t>Huge screen?</a:t>
            </a:r>
          </a:p>
          <a:p>
            <a:pPr lvl="1"/>
            <a:r>
              <a:rPr lang="en-US" sz="3600" dirty="0"/>
              <a:t>Sound? (theatre vs. home)</a:t>
            </a:r>
          </a:p>
          <a:p>
            <a:pPr lvl="1"/>
            <a:r>
              <a:rPr lang="en-US" sz="3600" dirty="0"/>
              <a:t>What is the difference?</a:t>
            </a:r>
          </a:p>
          <a:p>
            <a:pPr lvl="1"/>
            <a:r>
              <a:rPr lang="en-US" sz="3600" dirty="0"/>
              <a:t>Wide Screen?</a:t>
            </a:r>
          </a:p>
          <a:p>
            <a:pPr lvl="2"/>
            <a:r>
              <a:rPr lang="en-US" sz="3600" dirty="0"/>
              <a:t>Changes the scenes.  Panning allows certain important images to enter the smaller TV screen and skews the picture.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800" dirty="0"/>
              <a:t>Preparing to see a film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4800" dirty="0"/>
              <a:t>Should you know something about the film before you see it?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1"/>
            <a:r>
              <a:rPr lang="en-US" sz="4800" dirty="0"/>
              <a:t>Free from others’ opinions?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600" dirty="0"/>
              <a:t>Read reviews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sz="6000" dirty="0"/>
              <a:t>Find out ratings, running time, summary of plot</a:t>
            </a:r>
          </a:p>
          <a:p>
            <a:pPr lvl="2"/>
            <a:r>
              <a:rPr lang="en-US" sz="6000" dirty="0"/>
              <a:t>Significant elements</a:t>
            </a:r>
          </a:p>
          <a:p>
            <a:pPr lvl="2"/>
            <a:r>
              <a:rPr lang="en-US" sz="6000" dirty="0"/>
              <a:t>Relate to other films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65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Preparing to see a film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dirty="0"/>
              <a:t>Value </a:t>
            </a:r>
            <a:r>
              <a:rPr lang="en-US" sz="6000" dirty="0" smtClean="0"/>
              <a:t>judgment</a:t>
            </a:r>
          </a:p>
          <a:p>
            <a:r>
              <a:rPr lang="en-US" sz="6000" dirty="0" smtClean="0"/>
              <a:t>Trailers</a:t>
            </a:r>
            <a:endParaRPr lang="en-US" sz="6000" dirty="0"/>
          </a:p>
          <a:p>
            <a:r>
              <a:rPr lang="en-US" sz="6000" dirty="0" smtClean="0"/>
              <a:t>Word-of-mouth</a:t>
            </a:r>
            <a:endParaRPr lang="en-US" sz="6000" dirty="0"/>
          </a:p>
          <a:p>
            <a:r>
              <a:rPr lang="en-US" sz="6000" dirty="0" smtClean="0"/>
              <a:t>Internet</a:t>
            </a:r>
            <a:endParaRPr lang="en-US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Deepening our responses to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Your reaction to it – think about it!</a:t>
            </a:r>
          </a:p>
          <a:p>
            <a:r>
              <a:rPr lang="en-US" sz="6600" dirty="0" smtClean="0"/>
              <a:t>Write it down – journal?!?!?</a:t>
            </a:r>
          </a:p>
          <a:p>
            <a:r>
              <a:rPr lang="en-US" sz="6600" dirty="0" smtClean="0"/>
              <a:t>Notice details!!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2720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 IS INDUSTRY AND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INDUSTRY: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ARTISTIC</a:t>
            </a:r>
          </a:p>
          <a:p>
            <a:pPr lvl="1"/>
            <a:r>
              <a:rPr lang="en-US" dirty="0" smtClean="0"/>
              <a:t>VISUAL</a:t>
            </a:r>
          </a:p>
          <a:p>
            <a:pPr lvl="1"/>
            <a:r>
              <a:rPr lang="en-US" dirty="0" smtClean="0"/>
              <a:t>MUSICAL</a:t>
            </a:r>
          </a:p>
          <a:p>
            <a:pPr lvl="1"/>
            <a:r>
              <a:rPr lang="en-US" dirty="0" smtClean="0"/>
              <a:t>POETRY</a:t>
            </a:r>
          </a:p>
          <a:p>
            <a:pPr lvl="1"/>
            <a:r>
              <a:rPr lang="en-US" dirty="0" smtClean="0"/>
              <a:t>VERBAL</a:t>
            </a:r>
          </a:p>
          <a:p>
            <a:pPr lvl="1"/>
            <a:r>
              <a:rPr lang="en-US" dirty="0" smtClean="0"/>
              <a:t>TRAVEL THROUGH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17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FILM?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POWERFUL WAY TO GET A MESSAGE ACROSS</a:t>
            </a:r>
          </a:p>
          <a:p>
            <a:endParaRPr lang="en-US" dirty="0"/>
          </a:p>
          <a:p>
            <a:r>
              <a:rPr lang="en-US" dirty="0" smtClean="0"/>
              <a:t>DIFFERENT FROM OTHER MEDIA</a:t>
            </a:r>
          </a:p>
          <a:p>
            <a:endParaRPr lang="en-US" dirty="0"/>
          </a:p>
          <a:p>
            <a:r>
              <a:rPr lang="en-US" dirty="0" smtClean="0"/>
              <a:t>SIGHT, SOUND, AND MOTION TRASCENDS OTHER 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COMMUNICATES DIRECTLY – NOT ABSTRACT</a:t>
            </a:r>
          </a:p>
          <a:p>
            <a:endParaRPr lang="en-US" dirty="0"/>
          </a:p>
          <a:p>
            <a:r>
              <a:rPr lang="en-US" dirty="0" smtClean="0"/>
              <a:t>MAKES A FEW SECONDS SEEM LIKE HOURS AND VISE VERSA</a:t>
            </a:r>
          </a:p>
          <a:p>
            <a:endParaRPr lang="en-US" dirty="0"/>
          </a:p>
          <a:p>
            <a:r>
              <a:rPr lang="en-US" dirty="0" smtClean="0"/>
              <a:t>CAN CREATE A SENSE OF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FILM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 BECAUSE FILM IS A CONTINUOUS MOTION OF ART</a:t>
            </a:r>
          </a:p>
          <a:p>
            <a:endParaRPr lang="en-US" dirty="0"/>
          </a:p>
          <a:p>
            <a:r>
              <a:rPr lang="en-US" dirty="0" smtClean="0"/>
              <a:t>ONGOING PROCESS</a:t>
            </a:r>
          </a:p>
          <a:p>
            <a:endParaRPr lang="en-US" dirty="0"/>
          </a:p>
          <a:p>
            <a:r>
              <a:rPr lang="en-US" dirty="0" smtClean="0"/>
              <a:t>BECOME FAMILIAR WITH BASIC TECHNIQUES OF FILM MAKING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6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FILM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TAKES SEVERAL VIEWINGS FOR A THOROUGH ANALYSIS:</a:t>
            </a:r>
          </a:p>
          <a:p>
            <a:pPr lvl="1"/>
            <a:r>
              <a:rPr lang="en-US" dirty="0" smtClean="0"/>
              <a:t>FIRST TIME – PLOT, EMOTIONAL EFFECTS, THEME</a:t>
            </a:r>
          </a:p>
          <a:p>
            <a:pPr lvl="1"/>
            <a:r>
              <a:rPr lang="en-US" dirty="0" smtClean="0"/>
              <a:t>SECOND TIME – How’s and why’s of the film</a:t>
            </a:r>
          </a:p>
          <a:p>
            <a:pPr lvl="1"/>
            <a:r>
              <a:rPr lang="en-US" dirty="0" smtClean="0"/>
              <a:t>Gradually these two phases will </a:t>
            </a:r>
            <a:r>
              <a:rPr lang="en-US" smtClean="0"/>
              <a:t>come together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Value of Film Analysis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9800" dirty="0"/>
              <a:t>	Some people think it kills the magical experience of watching a film.</a:t>
            </a:r>
          </a:p>
          <a:p>
            <a:pPr marL="0" indent="0">
              <a:buNone/>
            </a:pPr>
            <a:endParaRPr lang="en-US" sz="9800" dirty="0"/>
          </a:p>
          <a:p>
            <a:endParaRPr lang="en-US" sz="98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2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en-US" sz="11200" dirty="0" smtClean="0"/>
              <a:t>c. Analysis </a:t>
            </a:r>
            <a:r>
              <a:rPr lang="en-US" sz="11200" dirty="0"/>
              <a:t>helps us articulate messages and meanings with a critical eye. – Higher level of understanding</a:t>
            </a:r>
            <a:r>
              <a:rPr lang="en-US" sz="11200" dirty="0" smtClean="0"/>
              <a:t>.</a:t>
            </a:r>
          </a:p>
          <a:p>
            <a:pPr lvl="1"/>
            <a:endParaRPr lang="en-US" sz="11200" dirty="0"/>
          </a:p>
          <a:p>
            <a:pPr lvl="2"/>
            <a:r>
              <a:rPr lang="en-US" sz="11200" dirty="0" err="1" smtClean="0"/>
              <a:t>i.By</a:t>
            </a:r>
            <a:r>
              <a:rPr lang="en-US" sz="11200" dirty="0" smtClean="0"/>
              <a:t> </a:t>
            </a:r>
            <a:r>
              <a:rPr lang="en-US" sz="11200" dirty="0"/>
              <a:t>analyzing a film we can engage our Minds creatively as well as intellectually.</a:t>
            </a:r>
          </a:p>
          <a:p>
            <a:endParaRPr lang="en-US" sz="11200" dirty="0"/>
          </a:p>
          <a:p>
            <a:pPr lvl="2"/>
            <a:r>
              <a:rPr lang="en-US" sz="11200" dirty="0" err="1" smtClean="0"/>
              <a:t>ii.Opens</a:t>
            </a:r>
            <a:r>
              <a:rPr lang="en-US" sz="11200" dirty="0" smtClean="0"/>
              <a:t> </a:t>
            </a:r>
            <a:r>
              <a:rPr lang="en-US" sz="11200" dirty="0"/>
              <a:t>up new channels of awareness and depths in our minds.</a:t>
            </a:r>
          </a:p>
          <a:p>
            <a:pPr marL="0" indent="0">
              <a:buNone/>
            </a:pPr>
            <a:endParaRPr lang="en-US" sz="11200" dirty="0"/>
          </a:p>
          <a:p>
            <a:pPr lvl="2"/>
            <a:r>
              <a:rPr lang="en-US" sz="11200" dirty="0"/>
              <a:t>iii. The more understanding we have the more enjoyment we will get out of watching the movie.</a:t>
            </a:r>
          </a:p>
          <a:p>
            <a:r>
              <a:rPr lang="en-US" dirty="0" smtClean="0"/>
              <a:t>d</a:t>
            </a:r>
            <a:r>
              <a:rPr lang="en-US" dirty="0"/>
              <a:t>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10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r>
              <a:rPr lang="en-US" sz="6600" dirty="0"/>
              <a:t>A film will never be captured fully by an analysis.  It is an art form.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4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253</TotalTime>
  <Words>415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WHAT IS FILM STUDIES?</vt:lpstr>
      <vt:lpstr>FILM IS INDUSTRY AND ART</vt:lpstr>
      <vt:lpstr>WHAT IS FILM? </vt:lpstr>
      <vt:lpstr>WHAT IS FILM?</vt:lpstr>
      <vt:lpstr>WHAT IS FILM ANALYSIS?</vt:lpstr>
      <vt:lpstr>WHAT IS FILM ANALYSIS?</vt:lpstr>
      <vt:lpstr>Value of Film Analysis</vt:lpstr>
      <vt:lpstr>PowerPoint Presentation</vt:lpstr>
      <vt:lpstr>PowerPoint Presentation</vt:lpstr>
      <vt:lpstr>Becoming a receptive viewer</vt:lpstr>
      <vt:lpstr>PowerPoint Presentation</vt:lpstr>
      <vt:lpstr>People set up their own criteria for what a movie is supposed to be </vt:lpstr>
      <vt:lpstr>PowerPoint Presentation</vt:lpstr>
      <vt:lpstr> Film-Viewing Environment</vt:lpstr>
      <vt:lpstr>PowerPoint Presentation</vt:lpstr>
      <vt:lpstr>Preparing to see a film </vt:lpstr>
      <vt:lpstr>Read reviews </vt:lpstr>
      <vt:lpstr>Preparing to see a film</vt:lpstr>
      <vt:lpstr>Deepening our responses to film</vt:lpstr>
    </vt:vector>
  </TitlesOfParts>
  <Company>VPSD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FILM STUDIES?</dc:title>
  <dc:creator>VPSD</dc:creator>
  <cp:lastModifiedBy>VPSD</cp:lastModifiedBy>
  <cp:revision>8</cp:revision>
  <dcterms:created xsi:type="dcterms:W3CDTF">2011-12-20T17:21:33Z</dcterms:created>
  <dcterms:modified xsi:type="dcterms:W3CDTF">2012-01-04T21:33:51Z</dcterms:modified>
</cp:coreProperties>
</file>